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449" r:id="rId5"/>
    <p:sldId id="469" r:id="rId6"/>
    <p:sldId id="451" r:id="rId7"/>
    <p:sldId id="470" r:id="rId8"/>
    <p:sldId id="471" r:id="rId9"/>
    <p:sldId id="472" r:id="rId10"/>
    <p:sldId id="473" r:id="rId11"/>
    <p:sldId id="474" r:id="rId12"/>
    <p:sldId id="475" r:id="rId13"/>
    <p:sldId id="476" r:id="rId14"/>
    <p:sldId id="422" r:id="rId15"/>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651"/>
    <a:srgbClr val="FFFD78"/>
    <a:srgbClr val="D883FF"/>
    <a:srgbClr val="FF2F92"/>
    <a:srgbClr val="FF7E79"/>
    <a:srgbClr val="76D6FF"/>
    <a:srgbClr val="FF85FF"/>
    <a:srgbClr val="929000"/>
    <a:srgbClr val="75E8E6"/>
    <a:srgbClr val="48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19" autoAdjust="0"/>
    <p:restoredTop sz="96405" autoAdjust="0"/>
  </p:normalViewPr>
  <p:slideViewPr>
    <p:cSldViewPr showGuides="1">
      <p:cViewPr varScale="1">
        <p:scale>
          <a:sx n="125" d="100"/>
          <a:sy n="125" d="100"/>
        </p:scale>
        <p:origin x="288" y="18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157"/>
    </p:cViewPr>
  </p:sorterViewPr>
  <p:notesViewPr>
    <p:cSldViewPr showGuides="1">
      <p:cViewPr varScale="1">
        <p:scale>
          <a:sx n="65" d="100"/>
          <a:sy n="65" d="100"/>
        </p:scale>
        <p:origin x="2621"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55745-A264-4400-A8D3-B7B13596D94E}"/>
              </a:ext>
            </a:extLst>
          </p:cNvPr>
          <p:cNvSpPr>
            <a:spLocks noGrp="1"/>
          </p:cNvSpPr>
          <p:nvPr>
            <p:ph type="hdr" sz="quarter"/>
          </p:nvPr>
        </p:nvSpPr>
        <p:spPr>
          <a:xfrm>
            <a:off x="0" y="0"/>
            <a:ext cx="5029200" cy="365760"/>
          </a:xfrm>
          <a:prstGeom prst="rect">
            <a:avLst/>
          </a:prstGeom>
        </p:spPr>
        <p:txBody>
          <a:bodyPr vert="horz" lIns="91440" tIns="45720" rIns="91440" bIns="45720" rtlCol="0"/>
          <a:lstStyle>
            <a:lvl1pPr algn="l">
              <a:defRPr sz="1200"/>
            </a:lvl1pPr>
          </a:lstStyle>
          <a:p>
            <a:r>
              <a:rPr lang="en-US" sz="1000" dirty="0"/>
              <a:t>Discover</a:t>
            </a:r>
          </a:p>
        </p:txBody>
      </p:sp>
      <p:sp>
        <p:nvSpPr>
          <p:cNvPr id="3" name="Date Placeholder 2">
            <a:extLst>
              <a:ext uri="{FF2B5EF4-FFF2-40B4-BE49-F238E27FC236}">
                <a16:creationId xmlns:a16="http://schemas.microsoft.com/office/drawing/2014/main" id="{84853229-AFF8-43D8-8555-39F8D4DE9106}"/>
              </a:ext>
            </a:extLst>
          </p:cNvPr>
          <p:cNvSpPr>
            <a:spLocks noGrp="1"/>
          </p:cNvSpPr>
          <p:nvPr>
            <p:ph type="dt" sz="quarter" idx="1"/>
          </p:nvPr>
        </p:nvSpPr>
        <p:spPr>
          <a:xfrm>
            <a:off x="5760720" y="0"/>
            <a:ext cx="1097280" cy="365760"/>
          </a:xfrm>
          <a:prstGeom prst="rect">
            <a:avLst/>
          </a:prstGeom>
        </p:spPr>
        <p:txBody>
          <a:bodyPr vert="horz" lIns="91440" tIns="45720" rIns="91440" bIns="45720" rtlCol="0"/>
          <a:lstStyle>
            <a:lvl1pPr algn="r">
              <a:defRPr sz="1200"/>
            </a:lvl1pPr>
          </a:lstStyle>
          <a:p>
            <a:fld id="{D54D4046-5866-459D-BEB5-A0B0377E3E3F}" type="datetime1">
              <a:rPr lang="en-US" sz="1000" smtClean="0"/>
              <a:t>10/26/22</a:t>
            </a:fld>
            <a:endParaRPr lang="en-US" sz="1000"/>
          </a:p>
        </p:txBody>
      </p:sp>
      <p:sp>
        <p:nvSpPr>
          <p:cNvPr id="4" name="Footer Placeholder 3">
            <a:extLst>
              <a:ext uri="{FF2B5EF4-FFF2-40B4-BE49-F238E27FC236}">
                <a16:creationId xmlns:a16="http://schemas.microsoft.com/office/drawing/2014/main" id="{9BD1810E-B09E-4D2E-B752-2E69698D7E61}"/>
              </a:ext>
            </a:extLst>
          </p:cNvPr>
          <p:cNvSpPr>
            <a:spLocks noGrp="1"/>
          </p:cNvSpPr>
          <p:nvPr>
            <p:ph type="ftr" sz="quarter" idx="2"/>
          </p:nvPr>
        </p:nvSpPr>
        <p:spPr>
          <a:xfrm>
            <a:off x="0" y="8778240"/>
            <a:ext cx="5029200" cy="365760"/>
          </a:xfrm>
          <a:prstGeom prst="rect">
            <a:avLst/>
          </a:prstGeom>
        </p:spPr>
        <p:txBody>
          <a:bodyPr vert="horz" lIns="91440" tIns="45720" rIns="91440" bIns="45720" rtlCol="0" anchor="b"/>
          <a:lstStyle>
            <a:lvl1pPr algn="l">
              <a:defRPr sz="1200"/>
            </a:lvl1pPr>
          </a:lstStyle>
          <a:p>
            <a:endParaRPr lang="en-US" sz="1000"/>
          </a:p>
        </p:txBody>
      </p:sp>
      <p:sp>
        <p:nvSpPr>
          <p:cNvPr id="5" name="Slide Number Placeholder 4">
            <a:extLst>
              <a:ext uri="{FF2B5EF4-FFF2-40B4-BE49-F238E27FC236}">
                <a16:creationId xmlns:a16="http://schemas.microsoft.com/office/drawing/2014/main" id="{2A82DB7E-9A28-4025-A128-4DF1E719C599}"/>
              </a:ext>
            </a:extLst>
          </p:cNvPr>
          <p:cNvSpPr>
            <a:spLocks noGrp="1"/>
          </p:cNvSpPr>
          <p:nvPr>
            <p:ph type="sldNum" sz="quarter" idx="3"/>
          </p:nvPr>
        </p:nvSpPr>
        <p:spPr>
          <a:xfrm>
            <a:off x="5760720" y="8778240"/>
            <a:ext cx="1097280" cy="365760"/>
          </a:xfrm>
          <a:prstGeom prst="rect">
            <a:avLst/>
          </a:prstGeom>
        </p:spPr>
        <p:txBody>
          <a:bodyPr vert="horz" lIns="91440" tIns="45720" rIns="91440" bIns="45720" rtlCol="0" anchor="b"/>
          <a:lstStyle>
            <a:lvl1pPr algn="r">
              <a:defRPr sz="1200"/>
            </a:lvl1pPr>
          </a:lstStyle>
          <a:p>
            <a:fld id="{9585ABBE-7BE6-4E78-A3CA-A9F0C7AFCB23}" type="slidenum">
              <a:rPr lang="en-US" sz="1000" smtClean="0"/>
              <a:t>‹#›</a:t>
            </a:fld>
            <a:endParaRPr lang="en-US" sz="1000"/>
          </a:p>
        </p:txBody>
      </p:sp>
    </p:spTree>
    <p:extLst>
      <p:ext uri="{BB962C8B-B14F-4D97-AF65-F5344CB8AC3E}">
        <p14:creationId xmlns:p14="http://schemas.microsoft.com/office/powerpoint/2010/main" val="81021419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760720" y="0"/>
            <a:ext cx="1097280" cy="365760"/>
          </a:xfrm>
          <a:prstGeom prst="rect">
            <a:avLst/>
          </a:prstGeom>
        </p:spPr>
        <p:txBody>
          <a:bodyPr vert="horz" lIns="91440" tIns="45720" rIns="91440" bIns="45720" rtlCol="0"/>
          <a:lstStyle>
            <a:lvl1pPr algn="r">
              <a:defRPr sz="1000">
                <a:latin typeface="Arial" panose="020B0604020202020204" pitchFamily="34" charset="0"/>
              </a:defRPr>
            </a:lvl1pPr>
          </a:lstStyle>
          <a:p>
            <a:fld id="{86CA08A8-CD0A-4CED-A7DF-8FE5DAE0B145}" type="datetime1">
              <a:rPr lang="en-US" smtClean="0"/>
              <a:t>10/26/22</a:t>
            </a:fld>
            <a:endParaRPr lang="en-US" dirty="0"/>
          </a:p>
        </p:txBody>
      </p:sp>
      <p:sp>
        <p:nvSpPr>
          <p:cNvPr id="4" name="Slide Image Placeholder 3"/>
          <p:cNvSpPr>
            <a:spLocks noGrp="1" noRot="1" noChangeAspect="1"/>
          </p:cNvSpPr>
          <p:nvPr>
            <p:ph type="sldImg" idx="2"/>
          </p:nvPr>
        </p:nvSpPr>
        <p:spPr>
          <a:xfrm>
            <a:off x="1874520" y="365773"/>
            <a:ext cx="3108960" cy="174879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2331720"/>
            <a:ext cx="5486400" cy="644652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760720" y="8778240"/>
            <a:ext cx="1097280" cy="365760"/>
          </a:xfrm>
          <a:prstGeom prst="rect">
            <a:avLst/>
          </a:prstGeom>
        </p:spPr>
        <p:txBody>
          <a:bodyPr vert="horz" lIns="91440" tIns="45720" rIns="91440" bIns="45720" rtlCol="0" anchor="b"/>
          <a:lstStyle>
            <a:lvl1pPr algn="r">
              <a:defRPr sz="1000">
                <a:latin typeface="Arial" panose="020B0604020202020204" pitchFamily="34" charset="0"/>
              </a:defRPr>
            </a:lvl1pPr>
          </a:lstStyle>
          <a:p>
            <a:fld id="{78ADB214-F42C-4297-A187-8792AE2D2F13}" type="slidenum">
              <a:rPr lang="en-US" smtClean="0"/>
              <a:pPr/>
              <a:t>‹#›</a:t>
            </a:fld>
            <a:endParaRPr lang="en-US" dirty="0"/>
          </a:p>
        </p:txBody>
      </p:sp>
    </p:spTree>
    <p:extLst>
      <p:ext uri="{BB962C8B-B14F-4D97-AF65-F5344CB8AC3E}">
        <p14:creationId xmlns:p14="http://schemas.microsoft.com/office/powerpoint/2010/main" val="690542199"/>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90000"/>
      </a:lnSpc>
      <a:spcBef>
        <a:spcPts val="600"/>
      </a:spcBef>
      <a:defRPr sz="1600" kern="1200">
        <a:solidFill>
          <a:schemeClr val="tx1"/>
        </a:solidFill>
        <a:latin typeface="Arial" panose="020B0604020202020204" pitchFamily="34" charset="0"/>
        <a:ea typeface="+mn-ea"/>
        <a:cs typeface="+mn-cs"/>
      </a:defRPr>
    </a:lvl1pPr>
    <a:lvl2pPr marL="2857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2pPr>
    <a:lvl3pPr marL="460375"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3pPr>
    <a:lvl4pPr marL="6286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801688"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1E68-5188-4260-8723-8CB45CDB51B7}"/>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C56DC233-65A0-4163-AD2B-CE32D1206E59}"/>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224AFDA0-E2F3-4591-9F09-05DD75D0D3DA}"/>
              </a:ext>
            </a:extLst>
          </p:cNvPr>
          <p:cNvSpPr>
            <a:spLocks noGrp="1"/>
          </p:cNvSpPr>
          <p:nvPr>
            <p:ph type="dt" idx="1"/>
          </p:nvPr>
        </p:nvSpPr>
        <p:spPr/>
        <p:txBody>
          <a:bodyPr/>
          <a:lstStyle/>
          <a:p>
            <a:fld id="{3CB1730B-F0FD-4857-ADC5-05FFCBB96A2D}" type="datetime1">
              <a:rPr lang="en-US" smtClean="0"/>
              <a:t>10/26/22</a:t>
            </a:fld>
            <a:endParaRPr lang="en-US" dirty="0"/>
          </a:p>
        </p:txBody>
      </p:sp>
      <p:sp>
        <p:nvSpPr>
          <p:cNvPr id="8" name="Slide Number Placeholder 7">
            <a:extLst>
              <a:ext uri="{FF2B5EF4-FFF2-40B4-BE49-F238E27FC236}">
                <a16:creationId xmlns:a16="http://schemas.microsoft.com/office/drawing/2014/main" id="{6C32E2F3-EA17-43B4-AC28-6B283A0ACBC1}"/>
              </a:ext>
            </a:extLst>
          </p:cNvPr>
          <p:cNvSpPr>
            <a:spLocks noGrp="1"/>
          </p:cNvSpPr>
          <p:nvPr>
            <p:ph type="sldNum" sz="quarter" idx="5"/>
          </p:nvPr>
        </p:nvSpPr>
        <p:spPr/>
        <p:txBody>
          <a:bodyPr/>
          <a:lstStyle/>
          <a:p>
            <a:fld id="{78ADB214-F42C-4297-A187-8792AE2D2F13}" type="slidenum">
              <a:rPr lang="en-US" smtClean="0"/>
              <a:pPr/>
              <a:t>1</a:t>
            </a:fld>
            <a:endParaRPr lang="en-US" dirty="0"/>
          </a:p>
        </p:txBody>
      </p:sp>
    </p:spTree>
    <p:extLst>
      <p:ext uri="{BB962C8B-B14F-4D97-AF65-F5344CB8AC3E}">
        <p14:creationId xmlns:p14="http://schemas.microsoft.com/office/powerpoint/2010/main" val="129024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F7B2BC4-5C91-40CB-8CB5-AF093FEB72BA}"/>
              </a:ext>
            </a:extLst>
          </p:cNvPr>
          <p:cNvSpPr>
            <a:spLocks noGrp="1" noRot="1" noChangeAspect="1"/>
          </p:cNvSpPr>
          <p:nvPr>
            <p:ph type="sldImg"/>
          </p:nvPr>
        </p:nvSpPr>
        <p:spPr>
          <a:xfrm>
            <a:off x="1874838" y="365125"/>
            <a:ext cx="3108325" cy="1749425"/>
          </a:xfrm>
        </p:spPr>
      </p:sp>
      <p:sp>
        <p:nvSpPr>
          <p:cNvPr id="8" name="Notes Placeholder 7">
            <a:extLst>
              <a:ext uri="{FF2B5EF4-FFF2-40B4-BE49-F238E27FC236}">
                <a16:creationId xmlns:a16="http://schemas.microsoft.com/office/drawing/2014/main" id="{B0989266-BC35-43C1-8465-0D2F9AF02F43}"/>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05856054-87F8-4EB2-B378-F48E87A60AEF}"/>
              </a:ext>
            </a:extLst>
          </p:cNvPr>
          <p:cNvSpPr>
            <a:spLocks noGrp="1"/>
          </p:cNvSpPr>
          <p:nvPr>
            <p:ph type="dt" idx="1"/>
          </p:nvPr>
        </p:nvSpPr>
        <p:spPr/>
        <p:txBody>
          <a:bodyPr/>
          <a:lstStyle/>
          <a:p>
            <a:fld id="{AD73FA9E-13CA-4D34-8989-6ECB15E9C63C}" type="datetime1">
              <a:rPr lang="en-US" smtClean="0"/>
              <a:t>10/26/22</a:t>
            </a:fld>
            <a:endParaRPr lang="en-US" dirty="0"/>
          </a:p>
        </p:txBody>
      </p:sp>
      <p:sp>
        <p:nvSpPr>
          <p:cNvPr id="3" name="Slide Number Placeholder 2">
            <a:extLst>
              <a:ext uri="{FF2B5EF4-FFF2-40B4-BE49-F238E27FC236}">
                <a16:creationId xmlns:a16="http://schemas.microsoft.com/office/drawing/2014/main" id="{443FC0BF-CAE0-4B51-8F1E-9B5363F392EB}"/>
              </a:ext>
            </a:extLst>
          </p:cNvPr>
          <p:cNvSpPr>
            <a:spLocks noGrp="1"/>
          </p:cNvSpPr>
          <p:nvPr>
            <p:ph type="sldNum" sz="quarter" idx="5"/>
          </p:nvPr>
        </p:nvSpPr>
        <p:spPr/>
        <p:txBody>
          <a:bodyPr/>
          <a:lstStyle/>
          <a:p>
            <a:fld id="{78ADB214-F42C-4297-A187-8792AE2D2F13}" type="slidenum">
              <a:rPr lang="en-US" smtClean="0"/>
              <a:pPr/>
              <a:t>11</a:t>
            </a:fld>
            <a:endParaRPr lang="en-US" dirty="0"/>
          </a:p>
        </p:txBody>
      </p:sp>
    </p:spTree>
    <p:extLst>
      <p:ext uri="{BB962C8B-B14F-4D97-AF65-F5344CB8AC3E}">
        <p14:creationId xmlns:p14="http://schemas.microsoft.com/office/powerpoint/2010/main" val="2237795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4" name="Original Pic" hidden="1">
            <a:extLst>
              <a:ext uri="{FF2B5EF4-FFF2-40B4-BE49-F238E27FC236}">
                <a16:creationId xmlns:a16="http://schemas.microsoft.com/office/drawing/2014/main" id="{6CCDEB53-AD79-49BA-A077-9D66AD93ACEB}"/>
              </a:ext>
            </a:extLst>
          </p:cNvPr>
          <p:cNvPicPr>
            <a:picLocks noChangeAspect="1"/>
          </p:cNvPicPr>
          <p:nvPr userDrawn="1"/>
        </p:nvPicPr>
        <p:blipFill>
          <a:blip r:embed="rId3"/>
          <a:srcRect/>
          <a:stretch/>
        </p:blipFill>
        <p:spPr>
          <a:xfrm>
            <a:off x="0" y="0"/>
            <a:ext cx="12192000" cy="6858000"/>
          </a:xfrm>
          <a:prstGeom prst="rect">
            <a:avLst/>
          </a:prstGeom>
        </p:spPr>
      </p:pic>
      <p:pic>
        <p:nvPicPr>
          <p:cNvPr id="6" name="Circle 1">
            <a:extLst>
              <a:ext uri="{FF2B5EF4-FFF2-40B4-BE49-F238E27FC236}">
                <a16:creationId xmlns:a16="http://schemas.microsoft.com/office/drawing/2014/main" id="{53C481EB-84E1-4D5D-87F9-1AB7BB9E52B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6F50334D-7C16-4893-A7DD-3746BA15286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2B370DA1-B697-485E-B1D2-4D5D368BD95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FE719E70-B8E8-4260-A82F-9F21688C43C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6742F21-6CCC-43B6-9409-0D0EBFB67A2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1509"/>
          <a:stretch/>
        </p:blipFill>
        <p:spPr>
          <a:xfrm>
            <a:off x="685800" y="0"/>
            <a:ext cx="4038600" cy="1554480"/>
          </a:xfrm>
          <a:prstGeom prst="rect">
            <a:avLst/>
          </a:prstGeom>
        </p:spPr>
      </p:pic>
      <p:pic>
        <p:nvPicPr>
          <p:cNvPr id="8" name="Discover Logo" descr="A picture containing logo&#10;&#10;Description automatically generated">
            <a:extLst>
              <a:ext uri="{FF2B5EF4-FFF2-40B4-BE49-F238E27FC236}">
                <a16:creationId xmlns:a16="http://schemas.microsoft.com/office/drawing/2014/main" id="{3CACCECD-24A8-4B3C-A62D-2A6AE3C8DC45}"/>
              </a:ext>
            </a:extLst>
          </p:cNvPr>
          <p:cNvPicPr>
            <a:picLocks noChangeAspect="1"/>
          </p:cNvPicPr>
          <p:nvPr userDrawn="1"/>
        </p:nvPicPr>
        <p:blipFill>
          <a:blip r:embed="rId6"/>
          <a:stretch>
            <a:fillRect/>
          </a:stretch>
        </p:blipFill>
        <p:spPr>
          <a:xfrm>
            <a:off x="3169920" y="2941320"/>
            <a:ext cx="5852160" cy="975360"/>
          </a:xfrm>
          <a:prstGeom prst="rect">
            <a:avLst/>
          </a:prstGeom>
        </p:spPr>
      </p:pic>
    </p:spTree>
    <p:custDataLst>
      <p:tags r:id="rId1"/>
    </p:custDataLst>
    <p:extLst>
      <p:ext uri="{BB962C8B-B14F-4D97-AF65-F5344CB8AC3E}">
        <p14:creationId xmlns:p14="http://schemas.microsoft.com/office/powerpoint/2010/main" val="97709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 decel="100000" fill="hold"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ppt_x"/>
                                          </p:val>
                                        </p:tav>
                                        <p:tav tm="100000">
                                          <p:val>
                                            <p:strVal val="#ppt_x"/>
                                          </p:val>
                                        </p:tav>
                                      </p:tavLst>
                                    </p:anim>
                                    <p:anim calcmode="lin" valueType="num">
                                      <p:cBhvr additive="base">
                                        <p:cTn id="24"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2570552"/>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bk w/ GFX">
    <p:spTree>
      <p:nvGrpSpPr>
        <p:cNvPr id="1" name=""/>
        <p:cNvGrpSpPr/>
        <p:nvPr/>
      </p:nvGrpSpPr>
      <p:grpSpPr>
        <a:xfrm>
          <a:off x="0" y="0"/>
          <a:ext cx="0" cy="0"/>
          <a:chOff x="0" y="0"/>
          <a:chExt cx="0" cy="0"/>
        </a:xfrm>
      </p:grpSpPr>
      <p:pic>
        <p:nvPicPr>
          <p:cNvPr id="6" name="Circle 2">
            <a:extLst>
              <a:ext uri="{FF2B5EF4-FFF2-40B4-BE49-F238E27FC236}">
                <a16:creationId xmlns:a16="http://schemas.microsoft.com/office/drawing/2014/main" id="{42EB56E5-07A9-4583-B8A1-1388302DA31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7" name="Circle 3">
            <a:extLst>
              <a:ext uri="{FF2B5EF4-FFF2-40B4-BE49-F238E27FC236}">
                <a16:creationId xmlns:a16="http://schemas.microsoft.com/office/drawing/2014/main" id="{2F5AA2EC-43FB-4E2B-BEE3-0A2B099AF69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8" name="Circle 4">
            <a:extLst>
              <a:ext uri="{FF2B5EF4-FFF2-40B4-BE49-F238E27FC236}">
                <a16:creationId xmlns:a16="http://schemas.microsoft.com/office/drawing/2014/main" id="{CC786D2F-7518-43F0-A5D3-E1681EA34BE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9" name="Circle 5">
            <a:extLst>
              <a:ext uri="{FF2B5EF4-FFF2-40B4-BE49-F238E27FC236}">
                <a16:creationId xmlns:a16="http://schemas.microsoft.com/office/drawing/2014/main" id="{CDAA2BE9-1770-4899-974D-CEF6F2513B7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10" name="Group 9">
            <a:extLst>
              <a:ext uri="{FF2B5EF4-FFF2-40B4-BE49-F238E27FC236}">
                <a16:creationId xmlns:a16="http://schemas.microsoft.com/office/drawing/2014/main" id="{28E5690D-501D-4139-AB31-D6FA14F9FC49}"/>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A80601D5-86F0-4DD5-907A-027C24FEA3D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range Fill">
              <a:extLst>
                <a:ext uri="{FF2B5EF4-FFF2-40B4-BE49-F238E27FC236}">
                  <a16:creationId xmlns:a16="http://schemas.microsoft.com/office/drawing/2014/main" id="{A2802A00-8783-4D5C-AE6D-90572BCA2CB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3" name="Circle 1">
              <a:extLst>
                <a:ext uri="{FF2B5EF4-FFF2-40B4-BE49-F238E27FC236}">
                  <a16:creationId xmlns:a16="http://schemas.microsoft.com/office/drawing/2014/main" id="{EB3A1D82-A12B-4FCA-ADF1-95851DE65557}"/>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4" name="Circle 4">
              <a:extLst>
                <a:ext uri="{FF2B5EF4-FFF2-40B4-BE49-F238E27FC236}">
                  <a16:creationId xmlns:a16="http://schemas.microsoft.com/office/drawing/2014/main" id="{F03E68C1-571B-4E29-8C55-7A51F5C97CBA}"/>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5" name="Circle 5">
              <a:extLst>
                <a:ext uri="{FF2B5EF4-FFF2-40B4-BE49-F238E27FC236}">
                  <a16:creationId xmlns:a16="http://schemas.microsoft.com/office/drawing/2014/main" id="{0DB5086E-FCB2-4515-945E-9A99E770D98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B92865FA-F5DD-4487-A0C8-85C9775DA52B}"/>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1" name="TextBox 20">
            <a:extLst>
              <a:ext uri="{FF2B5EF4-FFF2-40B4-BE49-F238E27FC236}">
                <a16:creationId xmlns:a16="http://schemas.microsoft.com/office/drawing/2014/main" id="{F368E362-171E-4A61-AADE-BA3EE91C1C0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61CF3331-BF7B-4B79-81FC-9EDA549F42E0}"/>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800108561"/>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5284E45D-D953-49CA-BD12-FBA407E7484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3AD2EBC6-66D5-48D6-88F5-5753A1B2419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2" name="Circle 3">
            <a:extLst>
              <a:ext uri="{FF2B5EF4-FFF2-40B4-BE49-F238E27FC236}">
                <a16:creationId xmlns:a16="http://schemas.microsoft.com/office/drawing/2014/main" id="{C4702A37-AE61-4516-8697-96451242765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05BEEFCE-2527-4BF0-BF4D-9571D933D4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8ABEB82D-FAC8-4E93-A810-F06E093D46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4360"/>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8" name="Rectangle 7">
            <a:extLst>
              <a:ext uri="{FF2B5EF4-FFF2-40B4-BE49-F238E27FC236}">
                <a16:creationId xmlns:a16="http://schemas.microsoft.com/office/drawing/2014/main" id="{2FBAFEE0-AFBA-479B-8F09-B77E2DF359F1}"/>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4DAB0C-3981-4807-A2C8-5978941437E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CC8265-7C4C-4164-BE09-BEDD6EACFE70}"/>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FDBBCE4B-CFEB-4D59-8FFA-38451CEC993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4A40D502-889B-467A-8181-E86CF1525D1F}"/>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453867421"/>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10" name="Rectangle 9">
            <a:extLst>
              <a:ext uri="{FF2B5EF4-FFF2-40B4-BE49-F238E27FC236}">
                <a16:creationId xmlns:a16="http://schemas.microsoft.com/office/drawing/2014/main" id="{17881DC4-4669-46C4-937B-091CFD39DC6C}"/>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57301BF-2C2B-49CB-B420-F3AAEE744A4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D024BA-0B33-4C8D-B1D6-A256A899EB64}"/>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3B16A4FE-BFED-4BF0-A362-CD89F5B1610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66B052B7-1AFF-49EB-9C72-FAF759BE1AB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99092024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tx2"/>
                </a:solidFill>
              </a:defRPr>
            </a:lvl1pPr>
          </a:lstStyle>
          <a:p>
            <a:r>
              <a:rPr lang="en-GB"/>
              <a:t>Click to edit Master title style</a:t>
            </a:r>
            <a:endParaRPr lang="en-US" dirty="0"/>
          </a:p>
        </p:txBody>
      </p:sp>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22F20136-60F9-4E95-B8B7-A6B391BEE859}"/>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513ADB97-822B-47E5-9E99-8AEA04FF8517}"/>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198402560"/>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Layout 1">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5" name="Picture Placeholder 4">
            <a:extLst>
              <a:ext uri="{FF2B5EF4-FFF2-40B4-BE49-F238E27FC236}">
                <a16:creationId xmlns:a16="http://schemas.microsoft.com/office/drawing/2014/main" id="{F53CA529-9053-48C2-B0C6-31AE875CBC9A}"/>
              </a:ext>
            </a:extLst>
          </p:cNvPr>
          <p:cNvSpPr>
            <a:spLocks noGrp="1" noChangeAspect="1"/>
          </p:cNvSpPr>
          <p:nvPr>
            <p:ph type="pic" sz="quarter" idx="10"/>
          </p:nvPr>
        </p:nvSpPr>
        <p:spPr>
          <a:xfrm>
            <a:off x="3169920" y="228600"/>
            <a:ext cx="5852160" cy="5852160"/>
          </a:xfrm>
          <a:prstGeom prst="ellipse">
            <a:avLst/>
          </a:prstGeom>
          <a:solidFill>
            <a:schemeClr val="bg2">
              <a:lumMod val="75000"/>
            </a:schemeClr>
          </a:solidFill>
          <a:ln w="50800">
            <a:solidFill>
              <a:schemeClr val="bg1"/>
            </a:solidFill>
          </a:ln>
        </p:spPr>
        <p:txBody>
          <a:bodyPr anchor="ctr" anchorCtr="0"/>
          <a:lstStyle>
            <a:lvl1pPr marL="0" indent="0" algn="ctr">
              <a:buNone/>
              <a:defRPr/>
            </a:lvl1pPr>
          </a:lstStyle>
          <a:p>
            <a:r>
              <a:rPr lang="en-GB"/>
              <a:t>Click icon to add picture</a:t>
            </a:r>
            <a:endParaRPr lang="en-US"/>
          </a:p>
        </p:txBody>
      </p:sp>
      <p:sp>
        <p:nvSpPr>
          <p:cNvPr id="20" name="TextBox 19">
            <a:extLst>
              <a:ext uri="{FF2B5EF4-FFF2-40B4-BE49-F238E27FC236}">
                <a16:creationId xmlns:a16="http://schemas.microsoft.com/office/drawing/2014/main" id="{6ADD19EF-5E18-47CB-B301-FAEF1E90B64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B8CF8BE4-98D4-403C-8D8A-F56FAE4253E2}"/>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73845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Video">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335280" y="593726"/>
            <a:ext cx="11521758" cy="2845116"/>
          </a:xfrm>
        </p:spPr>
        <p:txBody>
          <a:bodyPr anchor="b"/>
          <a:lstStyle>
            <a:lvl1pPr algn="ctr">
              <a:defRPr sz="4200" b="1">
                <a:solidFill>
                  <a:schemeClr val="tx1">
                    <a:lumMod val="65000"/>
                    <a:lumOff val="35000"/>
                  </a:schemeClr>
                </a:solidFill>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335280" y="3566159"/>
            <a:ext cx="11521758" cy="2971165"/>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custDataLst>
      <p:tags r:id="rId1"/>
    </p:custDataLst>
    <p:extLst>
      <p:ext uri="{BB962C8B-B14F-4D97-AF65-F5344CB8AC3E}">
        <p14:creationId xmlns:p14="http://schemas.microsoft.com/office/powerpoint/2010/main" val="242905876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Orange">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3" name="Subtitle 2">
            <a:extLst>
              <a:ext uri="{FF2B5EF4-FFF2-40B4-BE49-F238E27FC236}">
                <a16:creationId xmlns:a16="http://schemas.microsoft.com/office/drawing/2014/main" id="{379D148E-BBA3-430D-B5DF-F5D8697005AE}"/>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2" name="Title 1">
            <a:extLst>
              <a:ext uri="{FF2B5EF4-FFF2-40B4-BE49-F238E27FC236}">
                <a16:creationId xmlns:a16="http://schemas.microsoft.com/office/drawing/2014/main" id="{16DBCD18-939C-4D8B-BF4D-BD4DF4142545}"/>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0" name="TextBox 19">
            <a:extLst>
              <a:ext uri="{FF2B5EF4-FFF2-40B4-BE49-F238E27FC236}">
                <a16:creationId xmlns:a16="http://schemas.microsoft.com/office/drawing/2014/main" id="{0C396C9D-CCBE-453D-B6D0-2F4EFCC8DFA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0F20E7F3-427B-46B2-B58C-2521FA9D8FAA}"/>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302357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5" name="Subtitle 2">
            <a:extLst>
              <a:ext uri="{FF2B5EF4-FFF2-40B4-BE49-F238E27FC236}">
                <a16:creationId xmlns:a16="http://schemas.microsoft.com/office/drawing/2014/main" id="{E8F5C6C9-8BA7-45E3-B552-1AC12769B41A}"/>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599528C5-3F89-4A06-91BA-E42F3EAA0271}"/>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8" name="Rectangle 17">
            <a:extLst>
              <a:ext uri="{FF2B5EF4-FFF2-40B4-BE49-F238E27FC236}">
                <a16:creationId xmlns:a16="http://schemas.microsoft.com/office/drawing/2014/main" id="{08A647E4-9598-4ED6-96DD-ECABB9D1837B}"/>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71FE44A9-F567-41FE-93C5-BA8905A43431}"/>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C85AD2C-C956-44C5-8ABD-B2601760687E}"/>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3" name="TextBox 22">
            <a:extLst>
              <a:ext uri="{FF2B5EF4-FFF2-40B4-BE49-F238E27FC236}">
                <a16:creationId xmlns:a16="http://schemas.microsoft.com/office/drawing/2014/main" id="{13D68C2C-70A6-4D53-BC2C-FCC0C1D874D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4" name="TextBox 23">
            <a:extLst>
              <a:ext uri="{FF2B5EF4-FFF2-40B4-BE49-F238E27FC236}">
                <a16:creationId xmlns:a16="http://schemas.microsoft.com/office/drawing/2014/main" id="{B7E24B07-0F2B-4DF6-81ED-13FD4AA43A9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05628546"/>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5" name="Subtitle 2">
            <a:extLst>
              <a:ext uri="{FF2B5EF4-FFF2-40B4-BE49-F238E27FC236}">
                <a16:creationId xmlns:a16="http://schemas.microsoft.com/office/drawing/2014/main" id="{515A5E1D-F3B6-4D30-BCCB-3E9E40A1FFA2}"/>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F09B56FB-4877-4A0F-A971-6E8E44061D33}"/>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tx2"/>
                </a:solidFill>
              </a:defRPr>
            </a:lvl1pPr>
          </a:lstStyle>
          <a:p>
            <a:r>
              <a:rPr lang="en-US" dirty="0"/>
              <a:t>Click to edit</a:t>
            </a:r>
            <a:br>
              <a:rPr lang="en-US" dirty="0"/>
            </a:br>
            <a:r>
              <a:rPr lang="en-US" dirty="0"/>
              <a:t>Master title style</a:t>
            </a:r>
          </a:p>
        </p:txBody>
      </p:sp>
      <p:sp>
        <p:nvSpPr>
          <p:cNvPr id="21" name="TextBox 20">
            <a:extLst>
              <a:ext uri="{FF2B5EF4-FFF2-40B4-BE49-F238E27FC236}">
                <a16:creationId xmlns:a16="http://schemas.microsoft.com/office/drawing/2014/main" id="{C7784003-563E-44F2-AAB3-581DB31C6B45}"/>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1BB2C04B-8D91-43C5-8566-E1F200A0404D}"/>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568588702"/>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ustDataLst>
      <p:tags r:id="rId1"/>
    </p:custDataLst>
    <p:extLst>
      <p:ext uri="{BB962C8B-B14F-4D97-AF65-F5344CB8AC3E}">
        <p14:creationId xmlns:p14="http://schemas.microsoft.com/office/powerpoint/2010/main" val="2322021344"/>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 GFX">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4" name="Circle 2">
            <a:extLst>
              <a:ext uri="{FF2B5EF4-FFF2-40B4-BE49-F238E27FC236}">
                <a16:creationId xmlns:a16="http://schemas.microsoft.com/office/drawing/2014/main" id="{9838DCE9-80DC-4253-869A-EE47503E14A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5" name="Circle 3">
            <a:extLst>
              <a:ext uri="{FF2B5EF4-FFF2-40B4-BE49-F238E27FC236}">
                <a16:creationId xmlns:a16="http://schemas.microsoft.com/office/drawing/2014/main" id="{D79772C3-CF48-499B-B833-355FD3B7774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6" name="Circle 4">
            <a:extLst>
              <a:ext uri="{FF2B5EF4-FFF2-40B4-BE49-F238E27FC236}">
                <a16:creationId xmlns:a16="http://schemas.microsoft.com/office/drawing/2014/main" id="{D9A2211F-915C-44FB-9F20-85C650D9FA0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8" name="Circle 5">
            <a:extLst>
              <a:ext uri="{FF2B5EF4-FFF2-40B4-BE49-F238E27FC236}">
                <a16:creationId xmlns:a16="http://schemas.microsoft.com/office/drawing/2014/main" id="{3938E8CD-848A-471E-82EB-19F9219A46B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9" name="Group 8">
            <a:extLst>
              <a:ext uri="{FF2B5EF4-FFF2-40B4-BE49-F238E27FC236}">
                <a16:creationId xmlns:a16="http://schemas.microsoft.com/office/drawing/2014/main" id="{E1260957-2E07-4E04-B5A7-D61D49199047}"/>
              </a:ext>
            </a:extLst>
          </p:cNvPr>
          <p:cNvGrpSpPr/>
          <p:nvPr userDrawn="1"/>
        </p:nvGrpSpPr>
        <p:grpSpPr>
          <a:xfrm>
            <a:off x="0" y="0"/>
            <a:ext cx="12192000" cy="594360"/>
            <a:chOff x="0" y="0"/>
            <a:chExt cx="12192000" cy="594360"/>
          </a:xfrm>
        </p:grpSpPr>
        <p:sp>
          <p:nvSpPr>
            <p:cNvPr id="10" name="TopBar Shdw">
              <a:extLst>
                <a:ext uri="{FF2B5EF4-FFF2-40B4-BE49-F238E27FC236}">
                  <a16:creationId xmlns:a16="http://schemas.microsoft.com/office/drawing/2014/main" id="{51FBBD6C-D915-44F2-8AB9-A60DB745B778}"/>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range Fill">
              <a:extLst>
                <a:ext uri="{FF2B5EF4-FFF2-40B4-BE49-F238E27FC236}">
                  <a16:creationId xmlns:a16="http://schemas.microsoft.com/office/drawing/2014/main" id="{C081873E-97AA-4D38-8252-F772D543F59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2" name="Circle 1">
              <a:extLst>
                <a:ext uri="{FF2B5EF4-FFF2-40B4-BE49-F238E27FC236}">
                  <a16:creationId xmlns:a16="http://schemas.microsoft.com/office/drawing/2014/main" id="{8CC02D0B-5B4D-4F8B-9F73-3FD6DA4D7CA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3" name="Circle 4">
              <a:extLst>
                <a:ext uri="{FF2B5EF4-FFF2-40B4-BE49-F238E27FC236}">
                  <a16:creationId xmlns:a16="http://schemas.microsoft.com/office/drawing/2014/main" id="{14AB27CF-3E3D-4671-9C69-7F649E3C9CC6}"/>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4" name="Circle 5">
              <a:extLst>
                <a:ext uri="{FF2B5EF4-FFF2-40B4-BE49-F238E27FC236}">
                  <a16:creationId xmlns:a16="http://schemas.microsoft.com/office/drawing/2014/main" id="{FB79D89B-7FAC-4756-BFE6-B0B5E1165D7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2A761ADB-1209-43E6-81C1-57C2A8FA522F}"/>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0" name="TextBox 19">
            <a:extLst>
              <a:ext uri="{FF2B5EF4-FFF2-40B4-BE49-F238E27FC236}">
                <a16:creationId xmlns:a16="http://schemas.microsoft.com/office/drawing/2014/main" id="{B544D526-1C68-43E0-91F6-1CBA80DF2632}"/>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C857E81D-4EE8-408B-BED2-616B96FDFFD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8160959"/>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950">
          <p15:clr>
            <a:srgbClr val="FBAE40"/>
          </p15:clr>
        </p15:guide>
        <p15:guide id="5" orient="horz" pos="25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750919-D9E6-4F04-BD5A-1538B553CF82}"/>
              </a:ext>
            </a:extLst>
          </p:cNvPr>
          <p:cNvSpPr>
            <a:spLocks noGrp="1"/>
          </p:cNvSpPr>
          <p:nvPr>
            <p:ph type="title"/>
          </p:nvPr>
        </p:nvSpPr>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E62D4417-1ECC-42B5-9CCB-C58DD22953DE}"/>
              </a:ext>
            </a:extLst>
          </p:cNvPr>
          <p:cNvSpPr>
            <a:spLocks noGrp="1"/>
          </p:cNvSpPr>
          <p:nvPr>
            <p:ph type="body" sz="quarter" idx="10"/>
          </p:nvPr>
        </p:nvSpPr>
        <p:spPr>
          <a:xfrm>
            <a:off x="33528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6">
            <a:extLst>
              <a:ext uri="{FF2B5EF4-FFF2-40B4-BE49-F238E27FC236}">
                <a16:creationId xmlns:a16="http://schemas.microsoft.com/office/drawing/2014/main" id="{F7AC2BB9-72D5-4D98-8798-45A482F483E1}"/>
              </a:ext>
            </a:extLst>
          </p:cNvPr>
          <p:cNvSpPr>
            <a:spLocks noGrp="1"/>
          </p:cNvSpPr>
          <p:nvPr>
            <p:ph type="body" sz="quarter" idx="11"/>
          </p:nvPr>
        </p:nvSpPr>
        <p:spPr>
          <a:xfrm>
            <a:off x="618744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ustDataLst>
      <p:tags r:id="rId1"/>
    </p:custDataLst>
    <p:extLst>
      <p:ext uri="{BB962C8B-B14F-4D97-AF65-F5344CB8AC3E}">
        <p14:creationId xmlns:p14="http://schemas.microsoft.com/office/powerpoint/2010/main" val="39308584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spTree>
    <p:custDataLst>
      <p:tags r:id="rId1"/>
    </p:custDataLst>
    <p:extLst>
      <p:ext uri="{BB962C8B-B14F-4D97-AF65-F5344CB8AC3E}">
        <p14:creationId xmlns:p14="http://schemas.microsoft.com/office/powerpoint/2010/main" val="283711015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2534" userDrawn="1">
          <p15:clr>
            <a:srgbClr val="FBAE40"/>
          </p15:clr>
        </p15:guide>
        <p15:guide id="5" orient="horz" pos="9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w/ GF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pic>
        <p:nvPicPr>
          <p:cNvPr id="8" name="Circle 2">
            <a:extLst>
              <a:ext uri="{FF2B5EF4-FFF2-40B4-BE49-F238E27FC236}">
                <a16:creationId xmlns:a16="http://schemas.microsoft.com/office/drawing/2014/main" id="{052CBD35-9949-4E8B-8891-F0D178F94F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9" name="Circle 3">
            <a:extLst>
              <a:ext uri="{FF2B5EF4-FFF2-40B4-BE49-F238E27FC236}">
                <a16:creationId xmlns:a16="http://schemas.microsoft.com/office/drawing/2014/main" id="{A5991A19-83E8-4CA1-8A13-931EE3ABCAF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10" name="Circle 4">
            <a:extLst>
              <a:ext uri="{FF2B5EF4-FFF2-40B4-BE49-F238E27FC236}">
                <a16:creationId xmlns:a16="http://schemas.microsoft.com/office/drawing/2014/main" id="{03A950AF-6CBE-4C14-A6C0-7EB25D63AEC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11" name="Circle 5">
            <a:extLst>
              <a:ext uri="{FF2B5EF4-FFF2-40B4-BE49-F238E27FC236}">
                <a16:creationId xmlns:a16="http://schemas.microsoft.com/office/drawing/2014/main" id="{6DAD1E7C-B599-4702-B587-B2233427104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7" name="Group 6">
            <a:extLst>
              <a:ext uri="{FF2B5EF4-FFF2-40B4-BE49-F238E27FC236}">
                <a16:creationId xmlns:a16="http://schemas.microsoft.com/office/drawing/2014/main" id="{417E6436-F649-4D36-BBC1-E4268F5AEFF3}"/>
              </a:ext>
            </a:extLst>
          </p:cNvPr>
          <p:cNvGrpSpPr/>
          <p:nvPr userDrawn="1"/>
        </p:nvGrpSpPr>
        <p:grpSpPr>
          <a:xfrm>
            <a:off x="0" y="0"/>
            <a:ext cx="12192000" cy="594360"/>
            <a:chOff x="0" y="0"/>
            <a:chExt cx="12192000" cy="594360"/>
          </a:xfrm>
        </p:grpSpPr>
        <p:sp>
          <p:nvSpPr>
            <p:cNvPr id="12" name="TopBar Shdw">
              <a:extLst>
                <a:ext uri="{FF2B5EF4-FFF2-40B4-BE49-F238E27FC236}">
                  <a16:creationId xmlns:a16="http://schemas.microsoft.com/office/drawing/2014/main" id="{7A99BF02-1D23-42F0-8C4C-0B08C756F65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range Fill">
              <a:extLst>
                <a:ext uri="{FF2B5EF4-FFF2-40B4-BE49-F238E27FC236}">
                  <a16:creationId xmlns:a16="http://schemas.microsoft.com/office/drawing/2014/main" id="{A7198D69-D5C9-4B98-9D7C-FD39354E2E5B}"/>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4" name="Circle 1">
              <a:extLst>
                <a:ext uri="{FF2B5EF4-FFF2-40B4-BE49-F238E27FC236}">
                  <a16:creationId xmlns:a16="http://schemas.microsoft.com/office/drawing/2014/main" id="{38C80FF9-0732-4D65-8AA5-6E7FEF20674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5" name="Circle 4">
              <a:extLst>
                <a:ext uri="{FF2B5EF4-FFF2-40B4-BE49-F238E27FC236}">
                  <a16:creationId xmlns:a16="http://schemas.microsoft.com/office/drawing/2014/main" id="{DE4D07B0-0661-4D55-9AB5-E7DBF3E84B5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6" name="Circle 5">
              <a:extLst>
                <a:ext uri="{FF2B5EF4-FFF2-40B4-BE49-F238E27FC236}">
                  <a16:creationId xmlns:a16="http://schemas.microsoft.com/office/drawing/2014/main" id="{9B63577D-73EC-4105-A333-671F8BF8609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93761E26-B013-409B-B0A7-CDA35A545430}"/>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2" name="TextBox 21">
            <a:extLst>
              <a:ext uri="{FF2B5EF4-FFF2-40B4-BE49-F238E27FC236}">
                <a16:creationId xmlns:a16="http://schemas.microsoft.com/office/drawing/2014/main" id="{5466D177-FEBA-40FB-9E0F-A77722670B30}"/>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3" name="TextBox 22">
            <a:extLst>
              <a:ext uri="{FF2B5EF4-FFF2-40B4-BE49-F238E27FC236}">
                <a16:creationId xmlns:a16="http://schemas.microsoft.com/office/drawing/2014/main" id="{8AFFEDA5-D5C7-49EB-8BEA-E1B46B8D00C1}"/>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642910085"/>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2534">
          <p15:clr>
            <a:srgbClr val="FBAE40"/>
          </p15:clr>
        </p15:guide>
        <p15:guide id="5" orient="horz" pos="9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62B53-8713-4B28-98BA-D9854E7E7B21}"/>
              </a:ext>
            </a:extLst>
          </p:cNvPr>
          <p:cNvSpPr>
            <a:spLocks noGrp="1"/>
          </p:cNvSpPr>
          <p:nvPr>
            <p:ph type="title"/>
          </p:nvPr>
        </p:nvSpPr>
        <p:spPr>
          <a:xfrm>
            <a:off x="335280" y="594360"/>
            <a:ext cx="11521440" cy="777240"/>
          </a:xfrm>
          <a:prstGeom prst="rect">
            <a:avLst/>
          </a:prstGeom>
        </p:spPr>
        <p:txBody>
          <a:bodyPr vert="horz" lIns="0" tIns="91440" rIns="0" bIns="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392C4829-2DFF-43FF-B59E-0E098CF57C6D}"/>
              </a:ext>
            </a:extLst>
          </p:cNvPr>
          <p:cNvSpPr>
            <a:spLocks noGrp="1"/>
          </p:cNvSpPr>
          <p:nvPr>
            <p:ph type="body" idx="1"/>
          </p:nvPr>
        </p:nvSpPr>
        <p:spPr>
          <a:xfrm>
            <a:off x="335280" y="1508760"/>
            <a:ext cx="11521440" cy="5029200"/>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6" name="Group 5">
            <a:extLst>
              <a:ext uri="{FF2B5EF4-FFF2-40B4-BE49-F238E27FC236}">
                <a16:creationId xmlns:a16="http://schemas.microsoft.com/office/drawing/2014/main" id="{FCC12EAA-28F6-4585-A45D-5AA1B1B67D3C}"/>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29917347-BE2D-4EF2-BE9B-4FF4D917E0A9}"/>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range Fill">
              <a:extLst>
                <a:ext uri="{FF2B5EF4-FFF2-40B4-BE49-F238E27FC236}">
                  <a16:creationId xmlns:a16="http://schemas.microsoft.com/office/drawing/2014/main" id="{843C5DE3-6CFD-4B34-93F6-3F68B2547E8C}"/>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9" name="Circle 1">
              <a:extLst>
                <a:ext uri="{FF2B5EF4-FFF2-40B4-BE49-F238E27FC236}">
                  <a16:creationId xmlns:a16="http://schemas.microsoft.com/office/drawing/2014/main" id="{F37F5A11-E1C8-416C-A37E-1D7B61987012}"/>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9192" b="85794"/>
            <a:stretch/>
          </p:blipFill>
          <p:spPr>
            <a:xfrm>
              <a:off x="0" y="0"/>
              <a:ext cx="10942320" cy="548640"/>
            </a:xfrm>
            <a:prstGeom prst="rect">
              <a:avLst/>
            </a:prstGeom>
          </p:spPr>
        </p:pic>
        <p:pic>
          <p:nvPicPr>
            <p:cNvPr id="12" name="Circle 4">
              <a:extLst>
                <a:ext uri="{FF2B5EF4-FFF2-40B4-BE49-F238E27FC236}">
                  <a16:creationId xmlns:a16="http://schemas.microsoft.com/office/drawing/2014/main" id="{99CABA19-C370-4A11-8719-964C611F774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40555" t="37500" b="52500"/>
            <a:stretch/>
          </p:blipFill>
          <p:spPr>
            <a:xfrm>
              <a:off x="0" y="0"/>
              <a:ext cx="3261360" cy="548640"/>
            </a:xfrm>
            <a:prstGeom prst="rect">
              <a:avLst/>
            </a:prstGeom>
          </p:spPr>
        </p:pic>
        <p:pic>
          <p:nvPicPr>
            <p:cNvPr id="13" name="Circle 5">
              <a:extLst>
                <a:ext uri="{FF2B5EF4-FFF2-40B4-BE49-F238E27FC236}">
                  <a16:creationId xmlns:a16="http://schemas.microsoft.com/office/drawing/2014/main" id="{56B724B5-A9E3-47ED-9CA1-FB9ADB61210F}"/>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61509" b="24906"/>
            <a:stretch/>
          </p:blipFill>
          <p:spPr>
            <a:xfrm>
              <a:off x="685800" y="0"/>
              <a:ext cx="4038600" cy="548640"/>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ED0A96DC-5088-4D19-A4F6-9B97881D40E2}"/>
                </a:ext>
              </a:extLst>
            </p:cNvPr>
            <p:cNvPicPr>
              <a:picLocks noChangeAspect="1"/>
            </p:cNvPicPr>
            <p:nvPr userDrawn="1"/>
          </p:nvPicPr>
          <p:blipFill>
            <a:blip r:embed="rId21"/>
            <a:stretch>
              <a:fillRect/>
            </a:stretch>
          </p:blipFill>
          <p:spPr>
            <a:xfrm>
              <a:off x="335280" y="182880"/>
              <a:ext cx="1097280" cy="182880"/>
            </a:xfrm>
            <a:prstGeom prst="rect">
              <a:avLst/>
            </a:prstGeom>
          </p:spPr>
        </p:pic>
      </p:grpSp>
      <p:sp>
        <p:nvSpPr>
          <p:cNvPr id="14" name="TextBox 13">
            <a:extLst>
              <a:ext uri="{FF2B5EF4-FFF2-40B4-BE49-F238E27FC236}">
                <a16:creationId xmlns:a16="http://schemas.microsoft.com/office/drawing/2014/main" id="{3880038D-1735-4900-B6DD-FD74A5EC0ADB}"/>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15" name="TextBox 14">
            <a:extLst>
              <a:ext uri="{FF2B5EF4-FFF2-40B4-BE49-F238E27FC236}">
                <a16:creationId xmlns:a16="http://schemas.microsoft.com/office/drawing/2014/main" id="{836564F0-BC64-40E9-BFD8-67B6EC11E3D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8"/>
    </p:custDataLst>
    <p:extLst>
      <p:ext uri="{BB962C8B-B14F-4D97-AF65-F5344CB8AC3E}">
        <p14:creationId xmlns:p14="http://schemas.microsoft.com/office/powerpoint/2010/main" val="2312270461"/>
      </p:ext>
    </p:extLst>
  </p:cSld>
  <p:clrMap bg1="lt1" tx1="dk1" bg2="lt2" tx2="dk2" accent1="accent1" accent2="accent2" accent3="accent3" accent4="accent4" accent5="accent5" accent6="accent6" hlink="hlink" folHlink="folHlink"/>
  <p:sldLayoutIdLst>
    <p:sldLayoutId id="2147483700" r:id="rId1"/>
    <p:sldLayoutId id="2147483704" r:id="rId2"/>
    <p:sldLayoutId id="2147483705" r:id="rId3"/>
    <p:sldLayoutId id="2147483706" r:id="rId4"/>
    <p:sldLayoutId id="2147483650" r:id="rId5"/>
    <p:sldLayoutId id="2147483709" r:id="rId6"/>
    <p:sldLayoutId id="2147483652" r:id="rId7"/>
    <p:sldLayoutId id="2147483654" r:id="rId8"/>
    <p:sldLayoutId id="2147483707" r:id="rId9"/>
    <p:sldLayoutId id="2147483655" r:id="rId10"/>
    <p:sldLayoutId id="2147483708" r:id="rId11"/>
    <p:sldLayoutId id="2147483701" r:id="rId12"/>
    <p:sldLayoutId id="2147483702" r:id="rId13"/>
    <p:sldLayoutId id="2147483703" r:id="rId14"/>
    <p:sldLayoutId id="2147483710" r:id="rId15"/>
    <p:sldLayoutId id="2147483696" r:id="rId16"/>
  </p:sldLayoutIdLst>
  <p:transition>
    <p:fade/>
  </p:transition>
  <p:hf hdr="0" ftr="0" dt="0"/>
  <p:txStyles>
    <p:titleStyle>
      <a:lvl1pPr algn="l" defTabSz="914400" rtl="0" eaLnBrk="1" latinLnBrk="0" hangingPunct="1">
        <a:lnSpc>
          <a:spcPct val="85000"/>
        </a:lnSpc>
        <a:spcBef>
          <a:spcPts val="1200"/>
        </a:spcBef>
        <a:buNone/>
        <a:defRPr sz="3000" b="1" kern="1200">
          <a:solidFill>
            <a:schemeClr val="tx2"/>
          </a:solidFill>
          <a:latin typeface="+mj-lt"/>
          <a:ea typeface="+mj-ea"/>
          <a:cs typeface="+mj-cs"/>
        </a:defRPr>
      </a:lvl1pPr>
    </p:titleStyle>
    <p:bodyStyle>
      <a:lvl1pPr marL="171450" indent="-171450" algn="l" defTabSz="914400" rtl="0" eaLnBrk="1" latinLnBrk="0" hangingPunct="1">
        <a:lnSpc>
          <a:spcPct val="90000"/>
        </a:lnSpc>
        <a:spcBef>
          <a:spcPts val="2000"/>
        </a:spcBef>
        <a:buClr>
          <a:schemeClr val="accent2"/>
        </a:buClr>
        <a:buSzPct val="100000"/>
        <a:buFont typeface="Arial" panose="020B0604020202020204" pitchFamily="34" charset="0"/>
        <a:buChar char="•"/>
        <a:defRPr sz="2000" kern="1200">
          <a:solidFill>
            <a:schemeClr val="tx2"/>
          </a:solidFill>
          <a:latin typeface="+mn-lt"/>
          <a:ea typeface="+mn-ea"/>
          <a:cs typeface="+mn-cs"/>
        </a:defRPr>
      </a:lvl1pPr>
      <a:lvl2pPr marL="460375" indent="-23018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2pPr>
      <a:lvl3pPr marL="687388" indent="-228600"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3pPr>
      <a:lvl4pPr marL="914400"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4pPr>
      <a:lvl5pPr marL="1141413"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118" userDrawn="1">
          <p15:clr>
            <a:srgbClr val="F26B43"/>
          </p15:clr>
        </p15:guide>
        <p15:guide id="4" orient="horz" pos="374" userDrawn="1">
          <p15:clr>
            <a:srgbClr val="F26B43"/>
          </p15:clr>
        </p15:guide>
        <p15:guide id="5" pos="211" userDrawn="1">
          <p15:clr>
            <a:srgbClr val="F26B43"/>
          </p15:clr>
        </p15:guide>
        <p15:guide id="6"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EFEB6632-4B56-4FC5-9829-CD9E3E491077}"/>
              </a:ext>
            </a:extLst>
          </p:cNvPr>
          <p:cNvSpPr>
            <a:spLocks noGrp="1"/>
          </p:cNvSpPr>
          <p:nvPr>
            <p:ph type="subTitle" idx="1"/>
          </p:nvPr>
        </p:nvSpPr>
        <p:spPr>
          <a:xfrm>
            <a:off x="1386840" y="3429000"/>
            <a:ext cx="10470198" cy="822960"/>
          </a:xfrm>
        </p:spPr>
        <p:txBody>
          <a:bodyPr/>
          <a:lstStyle/>
          <a:p>
            <a:r>
              <a:rPr lang="en-US" dirty="0"/>
              <a:t>Based on the </a:t>
            </a:r>
            <a:r>
              <a:rPr lang="en-US" dirty="0" err="1"/>
              <a:t>CleanCoders</a:t>
            </a:r>
            <a:r>
              <a:rPr lang="en-US" dirty="0"/>
              <a:t> videos by Uncle Bob Martin</a:t>
            </a:r>
          </a:p>
          <a:p>
            <a:r>
              <a:rPr lang="en-US" dirty="0"/>
              <a:t>Rupert Waldron</a:t>
            </a:r>
          </a:p>
        </p:txBody>
      </p:sp>
      <p:sp>
        <p:nvSpPr>
          <p:cNvPr id="8" name="Title 7">
            <a:extLst>
              <a:ext uri="{FF2B5EF4-FFF2-40B4-BE49-F238E27FC236}">
                <a16:creationId xmlns:a16="http://schemas.microsoft.com/office/drawing/2014/main" id="{BFCBC1DB-D101-4FCD-A707-97153C81B34F}"/>
              </a:ext>
            </a:extLst>
          </p:cNvPr>
          <p:cNvSpPr>
            <a:spLocks noGrp="1"/>
          </p:cNvSpPr>
          <p:nvPr>
            <p:ph type="ctrTitle"/>
          </p:nvPr>
        </p:nvSpPr>
        <p:spPr>
          <a:xfrm>
            <a:off x="1386840" y="1828800"/>
            <a:ext cx="10470198" cy="1600200"/>
          </a:xfrm>
        </p:spPr>
        <p:txBody>
          <a:bodyPr/>
          <a:lstStyle/>
          <a:p>
            <a:r>
              <a:rPr lang="en-US" dirty="0"/>
              <a:t>8 – Clean Code – Single Responsibility Principle (SRP)</a:t>
            </a:r>
          </a:p>
        </p:txBody>
      </p:sp>
    </p:spTree>
    <p:custDataLst>
      <p:tags r:id="rId1"/>
    </p:custDataLst>
    <p:extLst>
      <p:ext uri="{BB962C8B-B14F-4D97-AF65-F5344CB8AC3E}">
        <p14:creationId xmlns:p14="http://schemas.microsoft.com/office/powerpoint/2010/main" val="22059915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What are our options</a:t>
            </a:r>
          </a:p>
        </p:txBody>
      </p:sp>
      <p:pic>
        <p:nvPicPr>
          <p:cNvPr id="3" name="Picture 2">
            <a:extLst>
              <a:ext uri="{FF2B5EF4-FFF2-40B4-BE49-F238E27FC236}">
                <a16:creationId xmlns:a16="http://schemas.microsoft.com/office/drawing/2014/main" id="{E9A056C7-D130-9988-120D-75CA87AD20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6" y="1389595"/>
            <a:ext cx="3888105" cy="2282190"/>
          </a:xfrm>
          <a:prstGeom prst="rect">
            <a:avLst/>
          </a:prstGeom>
        </p:spPr>
      </p:pic>
      <p:sp>
        <p:nvSpPr>
          <p:cNvPr id="4" name="TextBox 3">
            <a:extLst>
              <a:ext uri="{FF2B5EF4-FFF2-40B4-BE49-F238E27FC236}">
                <a16:creationId xmlns:a16="http://schemas.microsoft.com/office/drawing/2014/main" id="{6258F348-FA4B-8C5F-0A53-643E9ACB3562}"/>
              </a:ext>
            </a:extLst>
          </p:cNvPr>
          <p:cNvSpPr txBox="1"/>
          <p:nvPr/>
        </p:nvSpPr>
        <p:spPr>
          <a:xfrm>
            <a:off x="623392" y="1389595"/>
            <a:ext cx="3297698" cy="258532"/>
          </a:xfrm>
          <a:prstGeom prst="rect">
            <a:avLst/>
          </a:prstGeom>
          <a:solidFill>
            <a:schemeClr val="tx2">
              <a:lumMod val="25000"/>
              <a:lumOff val="75000"/>
            </a:schemeClr>
          </a:solidFill>
          <a:ln>
            <a:solidFill>
              <a:srgbClr val="FF0000"/>
            </a:solidFill>
          </a:ln>
        </p:spPr>
        <p:txBody>
          <a:bodyPr wrap="none" rtlCol="0">
            <a:spAutoFit/>
          </a:bodyPr>
          <a:lstStyle/>
          <a:p>
            <a:pPr algn="l">
              <a:lnSpc>
                <a:spcPct val="90000"/>
              </a:lnSpc>
              <a:spcBef>
                <a:spcPts val="1200"/>
              </a:spcBef>
            </a:pPr>
            <a:r>
              <a:rPr lang="en-US" sz="1200" dirty="0">
                <a:solidFill>
                  <a:schemeClr val="tx2"/>
                </a:solidFill>
              </a:rPr>
              <a:t>Split into interface and implementation – </a:t>
            </a:r>
            <a:r>
              <a:rPr lang="en-US" sz="1200" dirty="0" err="1">
                <a:solidFill>
                  <a:schemeClr val="tx2"/>
                </a:solidFill>
              </a:rPr>
              <a:t>tada</a:t>
            </a:r>
            <a:r>
              <a:rPr lang="en-US" sz="1200" dirty="0">
                <a:solidFill>
                  <a:schemeClr val="tx2"/>
                </a:solidFill>
              </a:rPr>
              <a:t>!</a:t>
            </a:r>
          </a:p>
        </p:txBody>
      </p:sp>
      <p:pic>
        <p:nvPicPr>
          <p:cNvPr id="5" name="Picture 4">
            <a:extLst>
              <a:ext uri="{FF2B5EF4-FFF2-40B4-BE49-F238E27FC236}">
                <a16:creationId xmlns:a16="http://schemas.microsoft.com/office/drawing/2014/main" id="{C82B8794-9DF4-2A2C-CB3A-1A39FE8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37" y="4168190"/>
            <a:ext cx="3888105" cy="2045335"/>
          </a:xfrm>
          <a:prstGeom prst="rect">
            <a:avLst/>
          </a:prstGeom>
        </p:spPr>
      </p:pic>
      <p:sp>
        <p:nvSpPr>
          <p:cNvPr id="6" name="TextBox 5">
            <a:extLst>
              <a:ext uri="{FF2B5EF4-FFF2-40B4-BE49-F238E27FC236}">
                <a16:creationId xmlns:a16="http://schemas.microsoft.com/office/drawing/2014/main" id="{42FA0D1E-1AA3-6E8C-9A06-439E04BE8DF8}"/>
              </a:ext>
            </a:extLst>
          </p:cNvPr>
          <p:cNvSpPr txBox="1"/>
          <p:nvPr/>
        </p:nvSpPr>
        <p:spPr>
          <a:xfrm>
            <a:off x="2975495" y="3706525"/>
            <a:ext cx="2639951" cy="923330"/>
          </a:xfrm>
          <a:prstGeom prst="rect">
            <a:avLst/>
          </a:prstGeom>
          <a:solidFill>
            <a:schemeClr val="bg2"/>
          </a:solidFill>
        </p:spPr>
        <p:txBody>
          <a:bodyPr wrap="square" rtlCol="0">
            <a:spAutoFit/>
          </a:bodyPr>
          <a:lstStyle/>
          <a:p>
            <a:pPr algn="l">
              <a:lnSpc>
                <a:spcPct val="90000"/>
              </a:lnSpc>
              <a:spcBef>
                <a:spcPts val="1200"/>
              </a:spcBef>
            </a:pPr>
            <a:r>
              <a:rPr lang="en-US" sz="1200" dirty="0">
                <a:solidFill>
                  <a:srgbClr val="FFFD78"/>
                </a:solidFill>
              </a:rPr>
              <a:t>Split into separate classes – transitive dependency between Reporter and Gateway via Employee. Also the entry point to employee is split around the system</a:t>
            </a:r>
          </a:p>
        </p:txBody>
      </p:sp>
      <p:pic>
        <p:nvPicPr>
          <p:cNvPr id="7" name="Picture 6">
            <a:extLst>
              <a:ext uri="{FF2B5EF4-FFF2-40B4-BE49-F238E27FC236}">
                <a16:creationId xmlns:a16="http://schemas.microsoft.com/office/drawing/2014/main" id="{6B508DBC-8C8E-A420-AA24-BBD010616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9976" y="1068652"/>
            <a:ext cx="4213478" cy="2578995"/>
          </a:xfrm>
          <a:prstGeom prst="rect">
            <a:avLst/>
          </a:prstGeom>
        </p:spPr>
      </p:pic>
      <p:sp>
        <p:nvSpPr>
          <p:cNvPr id="9" name="TextBox 8">
            <a:extLst>
              <a:ext uri="{FF2B5EF4-FFF2-40B4-BE49-F238E27FC236}">
                <a16:creationId xmlns:a16="http://schemas.microsoft.com/office/drawing/2014/main" id="{D9BA2664-4B9A-4BD7-2DE0-6AF1EDFE7209}"/>
              </a:ext>
            </a:extLst>
          </p:cNvPr>
          <p:cNvSpPr txBox="1"/>
          <p:nvPr/>
        </p:nvSpPr>
        <p:spPr>
          <a:xfrm>
            <a:off x="9518040" y="1815671"/>
            <a:ext cx="2639951" cy="424732"/>
          </a:xfrm>
          <a:prstGeom prst="rect">
            <a:avLst/>
          </a:prstGeom>
          <a:solidFill>
            <a:srgbClr val="002060"/>
          </a:solidFill>
        </p:spPr>
        <p:txBody>
          <a:bodyPr wrap="square" rtlCol="0">
            <a:spAutoFit/>
          </a:bodyPr>
          <a:lstStyle/>
          <a:p>
            <a:pPr algn="l">
              <a:lnSpc>
                <a:spcPct val="90000"/>
              </a:lnSpc>
              <a:spcBef>
                <a:spcPts val="1200"/>
              </a:spcBef>
            </a:pPr>
            <a:r>
              <a:rPr lang="en-US" sz="1200" dirty="0">
                <a:solidFill>
                  <a:schemeClr val="accent1">
                    <a:lumMod val="60000"/>
                    <a:lumOff val="40000"/>
                  </a:schemeClr>
                </a:solidFill>
              </a:rPr>
              <a:t>Use the façade pattern – however Actors are still coupled together</a:t>
            </a:r>
          </a:p>
        </p:txBody>
      </p:sp>
      <p:pic>
        <p:nvPicPr>
          <p:cNvPr id="12" name="Picture 11">
            <a:extLst>
              <a:ext uri="{FF2B5EF4-FFF2-40B4-BE49-F238E27FC236}">
                <a16:creationId xmlns:a16="http://schemas.microsoft.com/office/drawing/2014/main" id="{F9539436-C18E-F88F-18D5-CACDDBA402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3995938"/>
            <a:ext cx="3592195" cy="2211705"/>
          </a:xfrm>
          <a:prstGeom prst="rect">
            <a:avLst/>
          </a:prstGeom>
        </p:spPr>
      </p:pic>
      <p:sp>
        <p:nvSpPr>
          <p:cNvPr id="13" name="TextBox 12">
            <a:extLst>
              <a:ext uri="{FF2B5EF4-FFF2-40B4-BE49-F238E27FC236}">
                <a16:creationId xmlns:a16="http://schemas.microsoft.com/office/drawing/2014/main" id="{E81C7A47-A55E-9AC5-DCA0-94958BF21713}"/>
              </a:ext>
            </a:extLst>
          </p:cNvPr>
          <p:cNvSpPr txBox="1"/>
          <p:nvPr/>
        </p:nvSpPr>
        <p:spPr>
          <a:xfrm>
            <a:off x="9520948" y="4023685"/>
            <a:ext cx="2639951" cy="258532"/>
          </a:xfrm>
          <a:prstGeom prst="rect">
            <a:avLst/>
          </a:prstGeom>
          <a:solidFill>
            <a:schemeClr val="accent5">
              <a:lumMod val="20000"/>
              <a:lumOff val="80000"/>
            </a:schemeClr>
          </a:solidFill>
        </p:spPr>
        <p:txBody>
          <a:bodyPr wrap="square" rtlCol="0">
            <a:spAutoFit/>
          </a:bodyPr>
          <a:lstStyle/>
          <a:p>
            <a:pPr algn="l">
              <a:lnSpc>
                <a:spcPct val="90000"/>
              </a:lnSpc>
              <a:spcBef>
                <a:spcPts val="1200"/>
              </a:spcBef>
            </a:pPr>
            <a:r>
              <a:rPr lang="en-US" sz="1200" dirty="0">
                <a:solidFill>
                  <a:srgbClr val="941651"/>
                </a:solidFill>
              </a:rPr>
              <a:t>Interface Segregation</a:t>
            </a:r>
          </a:p>
        </p:txBody>
      </p:sp>
    </p:spTree>
    <p:extLst>
      <p:ext uri="{BB962C8B-B14F-4D97-AF65-F5344CB8AC3E}">
        <p14:creationId xmlns:p14="http://schemas.microsoft.com/office/powerpoint/2010/main" val="12450896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249108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4390-F404-062A-6BEF-284363417A1C}"/>
              </a:ext>
            </a:extLst>
          </p:cNvPr>
          <p:cNvSpPr>
            <a:spLocks noGrp="1"/>
          </p:cNvSpPr>
          <p:nvPr>
            <p:ph type="title"/>
          </p:nvPr>
        </p:nvSpPr>
        <p:spPr>
          <a:xfrm>
            <a:off x="263352" y="620688"/>
            <a:ext cx="11521440" cy="777240"/>
          </a:xfrm>
        </p:spPr>
        <p:txBody>
          <a:bodyPr/>
          <a:lstStyle/>
          <a:p>
            <a:r>
              <a:rPr lang="en-US" dirty="0"/>
              <a:t>Object Orientated Design is all about Dependency Management</a:t>
            </a:r>
          </a:p>
        </p:txBody>
      </p:sp>
      <p:sp>
        <p:nvSpPr>
          <p:cNvPr id="3" name="TextBox 2">
            <a:extLst>
              <a:ext uri="{FF2B5EF4-FFF2-40B4-BE49-F238E27FC236}">
                <a16:creationId xmlns:a16="http://schemas.microsoft.com/office/drawing/2014/main" id="{8B475400-78A6-9F89-7448-7F94EE758B64}"/>
              </a:ext>
            </a:extLst>
          </p:cNvPr>
          <p:cNvSpPr txBox="1"/>
          <p:nvPr/>
        </p:nvSpPr>
        <p:spPr>
          <a:xfrm>
            <a:off x="443372" y="1556792"/>
            <a:ext cx="11161400" cy="313932"/>
          </a:xfrm>
          <a:prstGeom prst="rect">
            <a:avLst/>
          </a:prstGeom>
          <a:solidFill>
            <a:srgbClr val="FFFD78"/>
          </a:solidFill>
        </p:spPr>
        <p:txBody>
          <a:bodyPr wrap="square" rtlCol="0">
            <a:spAutoFit/>
          </a:bodyPr>
          <a:lstStyle/>
          <a:p>
            <a:pPr algn="l">
              <a:lnSpc>
                <a:spcPct val="90000"/>
              </a:lnSpc>
              <a:spcBef>
                <a:spcPts val="1200"/>
              </a:spcBef>
            </a:pPr>
            <a:r>
              <a:rPr lang="en-US" sz="1600" dirty="0"/>
              <a:t>Uncle Bob gives us these dependency management principles that control operations and relationships between classes</a:t>
            </a:r>
            <a:endParaRPr lang="en-US" sz="1600" dirty="0">
              <a:solidFill>
                <a:schemeClr val="tx2"/>
              </a:solidFill>
            </a:endParaRPr>
          </a:p>
        </p:txBody>
      </p:sp>
      <p:pic>
        <p:nvPicPr>
          <p:cNvPr id="7" name="Picture 6">
            <a:extLst>
              <a:ext uri="{FF2B5EF4-FFF2-40B4-BE49-F238E27FC236}">
                <a16:creationId xmlns:a16="http://schemas.microsoft.com/office/drawing/2014/main" id="{961AE857-F3EF-91F4-F995-06ABD8708B5D}"/>
              </a:ext>
            </a:extLst>
          </p:cNvPr>
          <p:cNvPicPr>
            <a:picLocks noChangeAspect="1"/>
          </p:cNvPicPr>
          <p:nvPr/>
        </p:nvPicPr>
        <p:blipFill>
          <a:blip r:embed="rId2"/>
          <a:stretch>
            <a:fillRect/>
          </a:stretch>
        </p:blipFill>
        <p:spPr>
          <a:xfrm>
            <a:off x="2209800" y="2132856"/>
            <a:ext cx="7772400" cy="3978785"/>
          </a:xfrm>
          <a:prstGeom prst="rect">
            <a:avLst/>
          </a:prstGeom>
        </p:spPr>
      </p:pic>
    </p:spTree>
    <p:extLst>
      <p:ext uri="{BB962C8B-B14F-4D97-AF65-F5344CB8AC3E}">
        <p14:creationId xmlns:p14="http://schemas.microsoft.com/office/powerpoint/2010/main" val="32334106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Single Responsibility Principle</a:t>
            </a:r>
          </a:p>
        </p:txBody>
      </p:sp>
      <p:sp>
        <p:nvSpPr>
          <p:cNvPr id="3" name="TextBox 2">
            <a:extLst>
              <a:ext uri="{FF2B5EF4-FFF2-40B4-BE49-F238E27FC236}">
                <a16:creationId xmlns:a16="http://schemas.microsoft.com/office/drawing/2014/main" id="{746D20BA-D886-C6F1-1E41-CDE9AA7D5CC4}"/>
              </a:ext>
            </a:extLst>
          </p:cNvPr>
          <p:cNvSpPr txBox="1"/>
          <p:nvPr/>
        </p:nvSpPr>
        <p:spPr>
          <a:xfrm>
            <a:off x="911424" y="1437983"/>
            <a:ext cx="9433048" cy="923330"/>
          </a:xfrm>
          <a:prstGeom prst="rect">
            <a:avLst/>
          </a:prstGeom>
          <a:solidFill>
            <a:srgbClr val="7030A0"/>
          </a:solidFill>
        </p:spPr>
        <p:txBody>
          <a:bodyPr wrap="square" rtlCol="0">
            <a:spAutoFit/>
          </a:bodyPr>
          <a:lstStyle/>
          <a:p>
            <a:pPr>
              <a:spcBef>
                <a:spcPts val="600"/>
              </a:spcBef>
              <a:spcAft>
                <a:spcPts val="600"/>
              </a:spcAft>
            </a:pPr>
            <a:r>
              <a:rPr lang="en-GB"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The best modules have classes with just one responsibility. The SRP is referring to the responsibility the classes and functions have to its users – specifically those users that request changes to the software.</a:t>
            </a:r>
          </a:p>
        </p:txBody>
      </p:sp>
      <p:sp>
        <p:nvSpPr>
          <p:cNvPr id="8" name="TextBox 7">
            <a:extLst>
              <a:ext uri="{FF2B5EF4-FFF2-40B4-BE49-F238E27FC236}">
                <a16:creationId xmlns:a16="http://schemas.microsoft.com/office/drawing/2014/main" id="{EB33BCE1-9500-F6C2-4B59-63EC938CFCD4}"/>
              </a:ext>
            </a:extLst>
          </p:cNvPr>
          <p:cNvSpPr txBox="1"/>
          <p:nvPr/>
        </p:nvSpPr>
        <p:spPr>
          <a:xfrm>
            <a:off x="695400" y="2636912"/>
            <a:ext cx="3563796" cy="369332"/>
          </a:xfrm>
          <a:prstGeom prst="rect">
            <a:avLst/>
          </a:prstGeom>
          <a:noFill/>
        </p:spPr>
        <p:txBody>
          <a:bodyPr wrap="none" rtlCol="0">
            <a:spAutoFit/>
          </a:bodyPr>
          <a:lstStyle/>
          <a:p>
            <a:pPr algn="l">
              <a:lnSpc>
                <a:spcPct val="90000"/>
              </a:lnSpc>
              <a:spcBef>
                <a:spcPts val="1200"/>
              </a:spcBef>
            </a:pPr>
            <a:r>
              <a:rPr lang="en-US" sz="2000" dirty="0">
                <a:solidFill>
                  <a:schemeClr val="tx2"/>
                </a:solidFill>
              </a:rPr>
              <a:t>So what is one responsibility?</a:t>
            </a:r>
          </a:p>
        </p:txBody>
      </p:sp>
      <p:pic>
        <p:nvPicPr>
          <p:cNvPr id="9" name="Picture 8">
            <a:extLst>
              <a:ext uri="{FF2B5EF4-FFF2-40B4-BE49-F238E27FC236}">
                <a16:creationId xmlns:a16="http://schemas.microsoft.com/office/drawing/2014/main" id="{B6EB8C89-AE26-25D7-8A92-207681207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840" y="3006244"/>
            <a:ext cx="3151505" cy="2743200"/>
          </a:xfrm>
          <a:prstGeom prst="rect">
            <a:avLst/>
          </a:prstGeom>
        </p:spPr>
      </p:pic>
      <p:sp>
        <p:nvSpPr>
          <p:cNvPr id="10" name="TextBox 9">
            <a:extLst>
              <a:ext uri="{FF2B5EF4-FFF2-40B4-BE49-F238E27FC236}">
                <a16:creationId xmlns:a16="http://schemas.microsoft.com/office/drawing/2014/main" id="{106B2301-1AAA-AEFC-92A1-B6E95D6ED2EB}"/>
              </a:ext>
            </a:extLst>
          </p:cNvPr>
          <p:cNvSpPr txBox="1"/>
          <p:nvPr/>
        </p:nvSpPr>
        <p:spPr>
          <a:xfrm>
            <a:off x="8040216" y="2784967"/>
            <a:ext cx="2808312" cy="923330"/>
          </a:xfrm>
          <a:prstGeom prst="rect">
            <a:avLst/>
          </a:prstGeom>
          <a:solidFill>
            <a:schemeClr val="bg2"/>
          </a:solidFill>
        </p:spPr>
        <p:txBody>
          <a:bodyPr wrap="square" rtlCol="0">
            <a:spAutoFit/>
          </a:bodyPr>
          <a:lstStyle/>
          <a:p>
            <a:pPr algn="l">
              <a:lnSpc>
                <a:spcPct val="90000"/>
              </a:lnSpc>
              <a:spcBef>
                <a:spcPts val="1200"/>
              </a:spcBef>
            </a:pPr>
            <a:r>
              <a:rPr lang="en-US" sz="2000" dirty="0">
                <a:solidFill>
                  <a:schemeClr val="accent2">
                    <a:lumMod val="75000"/>
                  </a:schemeClr>
                </a:solidFill>
              </a:rPr>
              <a:t>How many responsibilities does this class have?</a:t>
            </a:r>
          </a:p>
        </p:txBody>
      </p:sp>
      <p:sp>
        <p:nvSpPr>
          <p:cNvPr id="11" name="TextBox 10">
            <a:extLst>
              <a:ext uri="{FF2B5EF4-FFF2-40B4-BE49-F238E27FC236}">
                <a16:creationId xmlns:a16="http://schemas.microsoft.com/office/drawing/2014/main" id="{DBED7C91-1B7B-43A0-9273-97D033486EF6}"/>
              </a:ext>
            </a:extLst>
          </p:cNvPr>
          <p:cNvSpPr txBox="1"/>
          <p:nvPr/>
        </p:nvSpPr>
        <p:spPr>
          <a:xfrm>
            <a:off x="7704717" y="4127355"/>
            <a:ext cx="4172937" cy="1231106"/>
          </a:xfrm>
          <a:prstGeom prst="rect">
            <a:avLst/>
          </a:prstGeom>
          <a:noFill/>
          <a:ln>
            <a:solidFill>
              <a:srgbClr val="FF0000"/>
            </a:solidFill>
          </a:ln>
        </p:spPr>
        <p:txBody>
          <a:bodyPr wrap="none" rtlCol="0">
            <a:spAutoFit/>
          </a:bodyPr>
          <a:lstStyle/>
          <a:p>
            <a:pPr algn="l">
              <a:lnSpc>
                <a:spcPct val="90000"/>
              </a:lnSpc>
              <a:spcBef>
                <a:spcPts val="1200"/>
              </a:spcBef>
            </a:pPr>
            <a:r>
              <a:rPr lang="en-US" sz="2000" dirty="0">
                <a:solidFill>
                  <a:schemeClr val="tx2"/>
                </a:solidFill>
              </a:rPr>
              <a:t>How about if we add new methods:</a:t>
            </a:r>
          </a:p>
          <a:p>
            <a:pPr algn="l">
              <a:lnSpc>
                <a:spcPct val="90000"/>
              </a:lnSpc>
              <a:spcBef>
                <a:spcPts val="1200"/>
              </a:spcBef>
            </a:pPr>
            <a:r>
              <a:rPr lang="en-US" sz="2000" dirty="0">
                <a:solidFill>
                  <a:schemeClr val="tx2"/>
                </a:solidFill>
              </a:rPr>
              <a:t>- Find </a:t>
            </a:r>
            <a:r>
              <a:rPr lang="en-US" sz="2000" dirty="0" err="1">
                <a:solidFill>
                  <a:srgbClr val="FF2F92"/>
                </a:solidFill>
              </a:rPr>
              <a:t>EmployeeById</a:t>
            </a:r>
            <a:endParaRPr lang="en-US" sz="2000" dirty="0">
              <a:solidFill>
                <a:srgbClr val="FF2F92"/>
              </a:solidFill>
            </a:endParaRPr>
          </a:p>
          <a:p>
            <a:pPr algn="l">
              <a:lnSpc>
                <a:spcPct val="90000"/>
              </a:lnSpc>
              <a:spcBef>
                <a:spcPts val="1200"/>
              </a:spcBef>
            </a:pPr>
            <a:r>
              <a:rPr lang="en-US" sz="2000" dirty="0">
                <a:solidFill>
                  <a:schemeClr val="tx2"/>
                </a:solidFill>
              </a:rPr>
              <a:t>- </a:t>
            </a:r>
            <a:r>
              <a:rPr lang="en-US" sz="2000" dirty="0" err="1">
                <a:solidFill>
                  <a:srgbClr val="00B050"/>
                </a:solidFill>
              </a:rPr>
              <a:t>SummarizeHoursWorked</a:t>
            </a:r>
            <a:endParaRPr lang="en-US" sz="2000" dirty="0">
              <a:solidFill>
                <a:srgbClr val="00B050"/>
              </a:solidFill>
            </a:endParaRPr>
          </a:p>
        </p:txBody>
      </p:sp>
      <p:sp>
        <p:nvSpPr>
          <p:cNvPr id="12" name="TextBox 11">
            <a:extLst>
              <a:ext uri="{FF2B5EF4-FFF2-40B4-BE49-F238E27FC236}">
                <a16:creationId xmlns:a16="http://schemas.microsoft.com/office/drawing/2014/main" id="{0A786A65-629A-94FF-278F-D09176CD62E7}"/>
              </a:ext>
            </a:extLst>
          </p:cNvPr>
          <p:cNvSpPr txBox="1"/>
          <p:nvPr/>
        </p:nvSpPr>
        <p:spPr>
          <a:xfrm>
            <a:off x="7830537" y="5540722"/>
            <a:ext cx="2808312" cy="923330"/>
          </a:xfrm>
          <a:prstGeom prst="rect">
            <a:avLst/>
          </a:prstGeom>
          <a:solidFill>
            <a:schemeClr val="tx2">
              <a:lumMod val="10000"/>
              <a:lumOff val="90000"/>
            </a:schemeClr>
          </a:solidFill>
        </p:spPr>
        <p:txBody>
          <a:bodyPr wrap="square" rtlCol="0">
            <a:spAutoFit/>
          </a:bodyPr>
          <a:lstStyle/>
          <a:p>
            <a:pPr algn="l">
              <a:lnSpc>
                <a:spcPct val="90000"/>
              </a:lnSpc>
              <a:spcBef>
                <a:spcPts val="1200"/>
              </a:spcBef>
            </a:pPr>
            <a:r>
              <a:rPr lang="en-US" sz="2000" dirty="0">
                <a:solidFill>
                  <a:schemeClr val="accent5">
                    <a:lumMod val="75000"/>
                  </a:schemeClr>
                </a:solidFill>
              </a:rPr>
              <a:t>Now how many responsibilities does this class have?</a:t>
            </a:r>
          </a:p>
        </p:txBody>
      </p:sp>
    </p:spTree>
    <p:extLst>
      <p:ext uri="{BB962C8B-B14F-4D97-AF65-F5344CB8AC3E}">
        <p14:creationId xmlns:p14="http://schemas.microsoft.com/office/powerpoint/2010/main" val="18284680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It’s all about the users</a:t>
            </a:r>
          </a:p>
        </p:txBody>
      </p:sp>
      <p:sp>
        <p:nvSpPr>
          <p:cNvPr id="3" name="TextBox 2">
            <a:extLst>
              <a:ext uri="{FF2B5EF4-FFF2-40B4-BE49-F238E27FC236}">
                <a16:creationId xmlns:a16="http://schemas.microsoft.com/office/drawing/2014/main" id="{746D20BA-D886-C6F1-1E41-CDE9AA7D5CC4}"/>
              </a:ext>
            </a:extLst>
          </p:cNvPr>
          <p:cNvSpPr txBox="1"/>
          <p:nvPr/>
        </p:nvSpPr>
        <p:spPr>
          <a:xfrm>
            <a:off x="911424" y="1437983"/>
            <a:ext cx="9433048" cy="646331"/>
          </a:xfrm>
          <a:prstGeom prst="rect">
            <a:avLst/>
          </a:prstGeom>
          <a:solidFill>
            <a:schemeClr val="accent6">
              <a:lumMod val="20000"/>
              <a:lumOff val="80000"/>
            </a:schemeClr>
          </a:solidFill>
        </p:spPr>
        <p:txBody>
          <a:bodyPr wrap="square" rtlCol="0">
            <a:spAutoFit/>
          </a:bodyPr>
          <a:lstStyle/>
          <a:p>
            <a:pPr>
              <a:spcBef>
                <a:spcPts val="600"/>
              </a:spcBef>
              <a:spcAft>
                <a:spcPts val="600"/>
              </a:spcAft>
            </a:pP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SRP is about users, the responsibility it talks about are the responsibly the classes and functions have to those users. It is typically users who will request changes to the software.</a:t>
            </a:r>
          </a:p>
        </p:txBody>
      </p:sp>
      <p:sp>
        <p:nvSpPr>
          <p:cNvPr id="8" name="TextBox 7">
            <a:extLst>
              <a:ext uri="{FF2B5EF4-FFF2-40B4-BE49-F238E27FC236}">
                <a16:creationId xmlns:a16="http://schemas.microsoft.com/office/drawing/2014/main" id="{EB33BCE1-9500-F6C2-4B59-63EC938CFCD4}"/>
              </a:ext>
            </a:extLst>
          </p:cNvPr>
          <p:cNvSpPr txBox="1"/>
          <p:nvPr/>
        </p:nvSpPr>
        <p:spPr>
          <a:xfrm>
            <a:off x="2063552" y="2276872"/>
            <a:ext cx="6583918" cy="341632"/>
          </a:xfrm>
          <a:prstGeom prst="rect">
            <a:avLst/>
          </a:prstGeom>
          <a:solidFill>
            <a:schemeClr val="bg1">
              <a:lumMod val="65000"/>
            </a:schemeClr>
          </a:solidFill>
        </p:spPr>
        <p:txBody>
          <a:bodyPr wrap="none" rtlCol="0">
            <a:spAutoFit/>
          </a:bodyPr>
          <a:lstStyle/>
          <a:p>
            <a:pPr algn="l">
              <a:lnSpc>
                <a:spcPct val="90000"/>
              </a:lnSpc>
              <a:spcBef>
                <a:spcPts val="1200"/>
              </a:spcBef>
            </a:pPr>
            <a:r>
              <a:rPr lang="en-US" dirty="0">
                <a:solidFill>
                  <a:srgbClr val="FF0000"/>
                </a:solidFill>
              </a:rPr>
              <a:t>A responsibility can therefore be viewed as a source of change</a:t>
            </a:r>
          </a:p>
        </p:txBody>
      </p:sp>
      <p:pic>
        <p:nvPicPr>
          <p:cNvPr id="4" name="Picture 3">
            <a:extLst>
              <a:ext uri="{FF2B5EF4-FFF2-40B4-BE49-F238E27FC236}">
                <a16:creationId xmlns:a16="http://schemas.microsoft.com/office/drawing/2014/main" id="{E83F12CA-B694-B257-6F6A-0416493F5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472" y="2924944"/>
            <a:ext cx="4977053" cy="2886691"/>
          </a:xfrm>
          <a:prstGeom prst="rect">
            <a:avLst/>
          </a:prstGeom>
        </p:spPr>
      </p:pic>
      <p:sp>
        <p:nvSpPr>
          <p:cNvPr id="5" name="TextBox 4">
            <a:extLst>
              <a:ext uri="{FF2B5EF4-FFF2-40B4-BE49-F238E27FC236}">
                <a16:creationId xmlns:a16="http://schemas.microsoft.com/office/drawing/2014/main" id="{5CF94A14-99D4-6962-776E-E16F27798FAB}"/>
              </a:ext>
            </a:extLst>
          </p:cNvPr>
          <p:cNvSpPr txBox="1"/>
          <p:nvPr/>
        </p:nvSpPr>
        <p:spPr>
          <a:xfrm>
            <a:off x="6337631" y="3212976"/>
            <a:ext cx="5184576" cy="1243417"/>
          </a:xfrm>
          <a:prstGeom prst="rect">
            <a:avLst/>
          </a:prstGeom>
          <a:solidFill>
            <a:schemeClr val="accent2">
              <a:lumMod val="20000"/>
              <a:lumOff val="80000"/>
            </a:schemeClr>
          </a:solidFill>
        </p:spPr>
        <p:txBody>
          <a:bodyPr wrap="square" rtlCol="0">
            <a:spAutoFit/>
          </a:bodyPr>
          <a:lstStyle/>
          <a:p>
            <a:pPr>
              <a:lnSpc>
                <a:spcPct val="90000"/>
              </a:lnSpc>
              <a:spcBef>
                <a:spcPts val="1200"/>
              </a:spcBef>
            </a:pPr>
            <a:r>
              <a:rPr lang="en-GB" sz="1800" dirty="0">
                <a:solidFill>
                  <a:schemeClr val="accent3">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It is more about roles than users. When users play roles we call them </a:t>
            </a:r>
            <a:r>
              <a:rPr lang="en-GB" sz="1800" dirty="0">
                <a:solidFill>
                  <a:schemeClr val="accent3">
                    <a:lumMod val="50000"/>
                  </a:schemeClr>
                </a:solidFill>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Actors</a:t>
            </a:r>
            <a:r>
              <a:rPr lang="en-GB" sz="1800" dirty="0">
                <a:solidFill>
                  <a:schemeClr val="accent3">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a:lnSpc>
                <a:spcPct val="90000"/>
              </a:lnSpc>
              <a:spcBef>
                <a:spcPts val="1200"/>
              </a:spcBef>
            </a:pPr>
            <a:r>
              <a:rPr lang="en-GB" dirty="0">
                <a:solidFill>
                  <a:schemeClr val="accent3">
                    <a:lumMod val="50000"/>
                  </a:schemeClr>
                </a:solidFill>
                <a:highlight>
                  <a:srgbClr val="00FFFF"/>
                </a:highlight>
                <a:latin typeface="Calibri" panose="020F0502020204030204" pitchFamily="34" charset="0"/>
                <a:ea typeface="Times New Roman" panose="02020603050405020304" pitchFamily="18" charset="0"/>
                <a:cs typeface="Times New Roman" panose="02020603050405020304" pitchFamily="18" charset="0"/>
              </a:rPr>
              <a:t>These three users could request changes to the class depending on their needs</a:t>
            </a:r>
            <a:endParaRPr lang="en-GB" sz="1800" dirty="0">
              <a:solidFill>
                <a:schemeClr val="accent3">
                  <a:lumMod val="50000"/>
                </a:schemeClr>
              </a:solidFill>
              <a:effectLst/>
              <a:highlight>
                <a:srgbClr val="00FFFF"/>
              </a:highligh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4694AF6-AE68-8E55-26DF-474D1F8A3097}"/>
              </a:ext>
            </a:extLst>
          </p:cNvPr>
          <p:cNvSpPr txBox="1"/>
          <p:nvPr/>
        </p:nvSpPr>
        <p:spPr>
          <a:xfrm>
            <a:off x="1847528" y="5656410"/>
            <a:ext cx="8136904" cy="923330"/>
          </a:xfrm>
          <a:prstGeom prst="rect">
            <a:avLst/>
          </a:prstGeom>
          <a:solidFill>
            <a:schemeClr val="bg1"/>
          </a:solidFill>
          <a:ln>
            <a:solidFill>
              <a:srgbClr val="FF0000"/>
            </a:solidFill>
          </a:ln>
        </p:spPr>
        <p:txBody>
          <a:bodyPr wrap="square" rtlCol="0">
            <a:spAutoFit/>
          </a:bodyPr>
          <a:lstStyle/>
          <a:p>
            <a:pPr>
              <a:spcBef>
                <a:spcPts val="600"/>
              </a:spcBef>
              <a:spcAft>
                <a:spcPts val="600"/>
              </a:spcAft>
            </a:pP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The 3 actors are: Policy, Architecture and Operations</a:t>
            </a:r>
            <a:b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b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When ever the needs of an actor change, the functions that serve that actor will also need to change</a:t>
            </a:r>
          </a:p>
        </p:txBody>
      </p:sp>
    </p:spTree>
    <p:extLst>
      <p:ext uri="{BB962C8B-B14F-4D97-AF65-F5344CB8AC3E}">
        <p14:creationId xmlns:p14="http://schemas.microsoft.com/office/powerpoint/2010/main" val="14564053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A Responsibility is….</a:t>
            </a:r>
          </a:p>
        </p:txBody>
      </p:sp>
      <p:sp>
        <p:nvSpPr>
          <p:cNvPr id="3" name="TextBox 2">
            <a:extLst>
              <a:ext uri="{FF2B5EF4-FFF2-40B4-BE49-F238E27FC236}">
                <a16:creationId xmlns:a16="http://schemas.microsoft.com/office/drawing/2014/main" id="{746D20BA-D886-C6F1-1E41-CDE9AA7D5CC4}"/>
              </a:ext>
            </a:extLst>
          </p:cNvPr>
          <p:cNvSpPr txBox="1"/>
          <p:nvPr/>
        </p:nvSpPr>
        <p:spPr>
          <a:xfrm>
            <a:off x="2207568" y="2420888"/>
            <a:ext cx="5436516" cy="369332"/>
          </a:xfrm>
          <a:prstGeom prst="rect">
            <a:avLst/>
          </a:prstGeom>
          <a:solidFill>
            <a:schemeClr val="accent4">
              <a:lumMod val="50000"/>
            </a:schemeClr>
          </a:solidFill>
        </p:spPr>
        <p:txBody>
          <a:bodyPr wrap="square" rtlCol="0">
            <a:spAutoFit/>
          </a:bodyPr>
          <a:lstStyle/>
          <a:p>
            <a:pPr>
              <a:spcBef>
                <a:spcPts val="600"/>
              </a:spcBef>
              <a:spcAft>
                <a:spcPts val="600"/>
              </a:spcAft>
            </a:pPr>
            <a:r>
              <a:rPr lang="en-GB" sz="18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rPr>
              <a:t>…. A family of functions that serves one particular actor.</a:t>
            </a:r>
          </a:p>
        </p:txBody>
      </p:sp>
    </p:spTree>
    <p:extLst>
      <p:ext uri="{BB962C8B-B14F-4D97-AF65-F5344CB8AC3E}">
        <p14:creationId xmlns:p14="http://schemas.microsoft.com/office/powerpoint/2010/main" val="34108190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The two values of software</a:t>
            </a:r>
          </a:p>
        </p:txBody>
      </p:sp>
      <p:sp>
        <p:nvSpPr>
          <p:cNvPr id="3" name="TextBox 2">
            <a:extLst>
              <a:ext uri="{FF2B5EF4-FFF2-40B4-BE49-F238E27FC236}">
                <a16:creationId xmlns:a16="http://schemas.microsoft.com/office/drawing/2014/main" id="{746D20BA-D886-C6F1-1E41-CDE9AA7D5CC4}"/>
              </a:ext>
            </a:extLst>
          </p:cNvPr>
          <p:cNvSpPr txBox="1"/>
          <p:nvPr/>
        </p:nvSpPr>
        <p:spPr>
          <a:xfrm>
            <a:off x="242322" y="1700808"/>
            <a:ext cx="4413517" cy="1200329"/>
          </a:xfrm>
          <a:prstGeom prst="rect">
            <a:avLst/>
          </a:prstGeom>
          <a:solidFill>
            <a:schemeClr val="accent2">
              <a:lumMod val="20000"/>
              <a:lumOff val="80000"/>
            </a:schemeClr>
          </a:solidFill>
        </p:spPr>
        <p:txBody>
          <a:bodyPr wrap="square" rtlCol="0">
            <a:spAutoFit/>
          </a:bodyPr>
          <a:lstStyle/>
          <a:p>
            <a:pPr>
              <a:spcBef>
                <a:spcPts val="600"/>
              </a:spcBef>
              <a:spcAft>
                <a:spcPts val="600"/>
              </a:spcAft>
            </a:pPr>
            <a:r>
              <a:rPr lang="en-GB" sz="1800" dirty="0">
                <a:solidFill>
                  <a:schemeClr val="tx2">
                    <a:lumMod val="75000"/>
                    <a:lumOff val="25000"/>
                  </a:schemeClr>
                </a:solidFill>
                <a:effectLst/>
                <a:latin typeface="Calibri" panose="020F0502020204030204" pitchFamily="34" charset="0"/>
                <a:ea typeface="Times New Roman" panose="02020603050405020304" pitchFamily="18" charset="0"/>
                <a:cs typeface="Times New Roman" panose="02020603050405020304" pitchFamily="18" charset="0"/>
              </a:rPr>
              <a:t>The </a:t>
            </a:r>
            <a:r>
              <a:rPr lang="en-GB" sz="1800" dirty="0">
                <a:solidFill>
                  <a:schemeClr val="tx2">
                    <a:lumMod val="75000"/>
                    <a:lumOff val="25000"/>
                  </a:schemeClr>
                </a:solidFill>
                <a:effectLst/>
                <a:highlight>
                  <a:srgbClr val="00FFFF"/>
                </a:highlight>
                <a:latin typeface="Calibri" panose="020F0502020204030204" pitchFamily="34" charset="0"/>
                <a:ea typeface="Times New Roman" panose="02020603050405020304" pitchFamily="18" charset="0"/>
                <a:cs typeface="Times New Roman" panose="02020603050405020304" pitchFamily="18" charset="0"/>
              </a:rPr>
              <a:t>secondary value</a:t>
            </a:r>
            <a:r>
              <a:rPr lang="en-GB" sz="1800" dirty="0">
                <a:solidFill>
                  <a:schemeClr val="tx2">
                    <a:lumMod val="75000"/>
                    <a:lumOff val="25000"/>
                  </a:schemeClr>
                </a:solidFill>
                <a:effectLst/>
                <a:latin typeface="Calibri" panose="020F0502020204030204" pitchFamily="34" charset="0"/>
                <a:ea typeface="Times New Roman" panose="02020603050405020304" pitchFamily="18" charset="0"/>
                <a:cs typeface="Times New Roman" panose="02020603050405020304" pitchFamily="18" charset="0"/>
              </a:rPr>
              <a:t> of software is its behaviour – this is high if it does what the user needs without any bugs crashes or delays.</a:t>
            </a:r>
          </a:p>
        </p:txBody>
      </p:sp>
      <p:sp>
        <p:nvSpPr>
          <p:cNvPr id="5" name="TextBox 4">
            <a:extLst>
              <a:ext uri="{FF2B5EF4-FFF2-40B4-BE49-F238E27FC236}">
                <a16:creationId xmlns:a16="http://schemas.microsoft.com/office/drawing/2014/main" id="{0A02470B-886F-1DBE-DDC6-BCFB6AFD2809}"/>
              </a:ext>
            </a:extLst>
          </p:cNvPr>
          <p:cNvSpPr txBox="1"/>
          <p:nvPr/>
        </p:nvSpPr>
        <p:spPr>
          <a:xfrm>
            <a:off x="252836" y="3135451"/>
            <a:ext cx="4392488" cy="923330"/>
          </a:xfrm>
          <a:prstGeom prst="rect">
            <a:avLst/>
          </a:prstGeom>
          <a:noFill/>
          <a:ln>
            <a:solidFill>
              <a:srgbClr val="FF0000"/>
            </a:solidFill>
          </a:ln>
        </p:spPr>
        <p:txBody>
          <a:bodyPr wrap="square">
            <a:spAutoFit/>
          </a:bodyPr>
          <a:lstStyle/>
          <a:p>
            <a:r>
              <a:rPr lang="en-GB" sz="18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The secondary value occurs when the current software, meets the current needs of the current user.</a:t>
            </a:r>
            <a:endParaRPr lang="en-US" dirty="0">
              <a:solidFill>
                <a:srgbClr val="FF0000"/>
              </a:solidFill>
            </a:endParaRPr>
          </a:p>
        </p:txBody>
      </p:sp>
      <p:sp>
        <p:nvSpPr>
          <p:cNvPr id="7" name="TextBox 6">
            <a:extLst>
              <a:ext uri="{FF2B5EF4-FFF2-40B4-BE49-F238E27FC236}">
                <a16:creationId xmlns:a16="http://schemas.microsoft.com/office/drawing/2014/main" id="{DB58153F-E962-B91F-62F2-64C3813188F5}"/>
              </a:ext>
            </a:extLst>
          </p:cNvPr>
          <p:cNvSpPr txBox="1"/>
          <p:nvPr/>
        </p:nvSpPr>
        <p:spPr>
          <a:xfrm>
            <a:off x="242322" y="4293096"/>
            <a:ext cx="4413517" cy="646331"/>
          </a:xfrm>
          <a:prstGeom prst="rect">
            <a:avLst/>
          </a:prstGeom>
          <a:solidFill>
            <a:schemeClr val="tx2">
              <a:lumMod val="75000"/>
              <a:lumOff val="25000"/>
            </a:schemeClr>
          </a:solidFill>
          <a:ln>
            <a:noFill/>
          </a:ln>
        </p:spPr>
        <p:txBody>
          <a:bodyPr wrap="square">
            <a:spAutoFit/>
          </a:bodyPr>
          <a:lstStyle/>
          <a:p>
            <a:r>
              <a:rPr lang="en-GB" sz="1800" dirty="0">
                <a:solidFill>
                  <a:srgbClr val="FF85FF"/>
                </a:solidFill>
                <a:effectLst/>
                <a:latin typeface="Calibri" panose="020F0502020204030204" pitchFamily="34" charset="0"/>
                <a:ea typeface="Times New Roman" panose="02020603050405020304" pitchFamily="18" charset="0"/>
                <a:cs typeface="Times New Roman" panose="02020603050405020304" pitchFamily="18" charset="0"/>
              </a:rPr>
              <a:t>The current user’s needs change and the secondary value of software begins to wane.</a:t>
            </a:r>
            <a:endParaRPr lang="en-US" dirty="0">
              <a:solidFill>
                <a:srgbClr val="FF85FF"/>
              </a:solidFill>
            </a:endParaRPr>
          </a:p>
        </p:txBody>
      </p:sp>
      <p:sp>
        <p:nvSpPr>
          <p:cNvPr id="9" name="TextBox 8">
            <a:extLst>
              <a:ext uri="{FF2B5EF4-FFF2-40B4-BE49-F238E27FC236}">
                <a16:creationId xmlns:a16="http://schemas.microsoft.com/office/drawing/2014/main" id="{EBF4C40E-6ED8-DF82-F1D5-4AE82C20056F}"/>
              </a:ext>
            </a:extLst>
          </p:cNvPr>
          <p:cNvSpPr txBox="1"/>
          <p:nvPr/>
        </p:nvSpPr>
        <p:spPr>
          <a:xfrm>
            <a:off x="263352" y="5327294"/>
            <a:ext cx="4392487" cy="923330"/>
          </a:xfrm>
          <a:prstGeom prst="rect">
            <a:avLst/>
          </a:prstGeom>
          <a:solidFill>
            <a:schemeClr val="accent4">
              <a:lumMod val="40000"/>
              <a:lumOff val="60000"/>
            </a:schemeClr>
          </a:solidFill>
        </p:spPr>
        <p:txBody>
          <a:bodyPr wrap="square">
            <a:spAutoFit/>
          </a:bodyPr>
          <a:lstStyle/>
          <a:p>
            <a:r>
              <a:rPr lang="en-GB" sz="1800" dirty="0">
                <a:solidFill>
                  <a:schemeClr val="tx2">
                    <a:lumMod val="75000"/>
                    <a:lumOff val="25000"/>
                  </a:schemeClr>
                </a:solidFill>
                <a:effectLst/>
                <a:latin typeface="Calibri" panose="020F0502020204030204" pitchFamily="34" charset="0"/>
                <a:ea typeface="Times New Roman" panose="02020603050405020304" pitchFamily="18" charset="0"/>
                <a:cs typeface="Times New Roman" panose="02020603050405020304" pitchFamily="18" charset="0"/>
              </a:rPr>
              <a:t>To keep the secondary value high the company must continually change the software to keep up with </a:t>
            </a:r>
            <a:r>
              <a:rPr lang="en-GB" dirty="0">
                <a:solidFill>
                  <a:schemeClr val="tx2">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rPr>
              <a:t>the user’s needs</a:t>
            </a:r>
            <a:endParaRPr lang="en-US" dirty="0"/>
          </a:p>
        </p:txBody>
      </p:sp>
      <p:sp>
        <p:nvSpPr>
          <p:cNvPr id="10" name="TextBox 9">
            <a:extLst>
              <a:ext uri="{FF2B5EF4-FFF2-40B4-BE49-F238E27FC236}">
                <a16:creationId xmlns:a16="http://schemas.microsoft.com/office/drawing/2014/main" id="{ADBAF508-607E-1D18-E741-6B7B19D6E4D5}"/>
              </a:ext>
            </a:extLst>
          </p:cNvPr>
          <p:cNvSpPr txBox="1"/>
          <p:nvPr/>
        </p:nvSpPr>
        <p:spPr>
          <a:xfrm>
            <a:off x="623392" y="1281827"/>
            <a:ext cx="3485441" cy="369332"/>
          </a:xfrm>
          <a:prstGeom prst="rect">
            <a:avLst/>
          </a:prstGeom>
          <a:noFill/>
        </p:spPr>
        <p:txBody>
          <a:bodyPr wrap="none" rtlCol="0">
            <a:spAutoFit/>
          </a:bodyPr>
          <a:lstStyle/>
          <a:p>
            <a:pPr algn="l">
              <a:lnSpc>
                <a:spcPct val="90000"/>
              </a:lnSpc>
              <a:spcBef>
                <a:spcPts val="1200"/>
              </a:spcBef>
            </a:pPr>
            <a:r>
              <a:rPr lang="en-US" sz="2000" dirty="0">
                <a:solidFill>
                  <a:schemeClr val="tx2"/>
                </a:solidFill>
              </a:rPr>
              <a:t>Secondary Value of Software</a:t>
            </a:r>
          </a:p>
        </p:txBody>
      </p:sp>
      <p:sp>
        <p:nvSpPr>
          <p:cNvPr id="11" name="TextBox 10">
            <a:extLst>
              <a:ext uri="{FF2B5EF4-FFF2-40B4-BE49-F238E27FC236}">
                <a16:creationId xmlns:a16="http://schemas.microsoft.com/office/drawing/2014/main" id="{8A5BDA59-3A20-870F-5510-E0A18B38FE51}"/>
              </a:ext>
            </a:extLst>
          </p:cNvPr>
          <p:cNvSpPr txBox="1"/>
          <p:nvPr/>
        </p:nvSpPr>
        <p:spPr>
          <a:xfrm>
            <a:off x="7104112" y="1186934"/>
            <a:ext cx="3142399" cy="369332"/>
          </a:xfrm>
          <a:prstGeom prst="rect">
            <a:avLst/>
          </a:prstGeom>
          <a:noFill/>
        </p:spPr>
        <p:txBody>
          <a:bodyPr wrap="none" rtlCol="0">
            <a:spAutoFit/>
          </a:bodyPr>
          <a:lstStyle/>
          <a:p>
            <a:pPr algn="l">
              <a:lnSpc>
                <a:spcPct val="90000"/>
              </a:lnSpc>
              <a:spcBef>
                <a:spcPts val="1200"/>
              </a:spcBef>
            </a:pPr>
            <a:r>
              <a:rPr lang="en-US" sz="2000" dirty="0">
                <a:solidFill>
                  <a:schemeClr val="tx2"/>
                </a:solidFill>
              </a:rPr>
              <a:t>Primary Value of Software</a:t>
            </a:r>
          </a:p>
        </p:txBody>
      </p:sp>
      <p:sp>
        <p:nvSpPr>
          <p:cNvPr id="12" name="TextBox 11">
            <a:extLst>
              <a:ext uri="{FF2B5EF4-FFF2-40B4-BE49-F238E27FC236}">
                <a16:creationId xmlns:a16="http://schemas.microsoft.com/office/drawing/2014/main" id="{84D00FD9-00E5-8A50-5314-15EE0721118C}"/>
              </a:ext>
            </a:extLst>
          </p:cNvPr>
          <p:cNvSpPr txBox="1"/>
          <p:nvPr/>
        </p:nvSpPr>
        <p:spPr>
          <a:xfrm>
            <a:off x="6744072" y="1700807"/>
            <a:ext cx="4413517" cy="923330"/>
          </a:xfrm>
          <a:prstGeom prst="rect">
            <a:avLst/>
          </a:prstGeom>
          <a:solidFill>
            <a:schemeClr val="tx2">
              <a:lumMod val="25000"/>
              <a:lumOff val="75000"/>
            </a:schemeClr>
          </a:solidFill>
        </p:spPr>
        <p:txBody>
          <a:bodyPr wrap="square" rtlCol="0">
            <a:spAutoFit/>
          </a:bodyPr>
          <a:lstStyle/>
          <a:p>
            <a:pPr>
              <a:spcBef>
                <a:spcPts val="600"/>
              </a:spcBef>
              <a:spcAft>
                <a:spcPts val="600"/>
              </a:spcAft>
            </a:pPr>
            <a:r>
              <a:rPr lang="en-GB" sz="1800" dirty="0">
                <a:solidFill>
                  <a:srgbClr val="FF2F92"/>
                </a:solidFill>
                <a:effectLst/>
                <a:latin typeface="Calibri" panose="020F0502020204030204" pitchFamily="34" charset="0"/>
                <a:ea typeface="Times New Roman" panose="02020603050405020304" pitchFamily="18" charset="0"/>
                <a:cs typeface="Times New Roman" panose="02020603050405020304" pitchFamily="18" charset="0"/>
              </a:rPr>
              <a:t>The </a:t>
            </a:r>
            <a:r>
              <a:rPr lang="en-GB" sz="1800" dirty="0">
                <a:solidFill>
                  <a:srgbClr val="FF2F92"/>
                </a:solidFill>
                <a:effectLst/>
                <a:highlight>
                  <a:srgbClr val="00FFFF"/>
                </a:highlight>
                <a:latin typeface="Calibri" panose="020F0502020204030204" pitchFamily="34" charset="0"/>
                <a:ea typeface="Times New Roman" panose="02020603050405020304" pitchFamily="18" charset="0"/>
                <a:cs typeface="Times New Roman" panose="02020603050405020304" pitchFamily="18" charset="0"/>
              </a:rPr>
              <a:t>primary value</a:t>
            </a:r>
            <a:r>
              <a:rPr lang="en-GB" sz="1800" dirty="0">
                <a:solidFill>
                  <a:srgbClr val="FF2F92"/>
                </a:solidFill>
                <a:effectLst/>
                <a:latin typeface="Calibri" panose="020F0502020204030204" pitchFamily="34" charset="0"/>
                <a:ea typeface="Times New Roman" panose="02020603050405020304" pitchFamily="18" charset="0"/>
                <a:cs typeface="Times New Roman" panose="02020603050405020304" pitchFamily="18" charset="0"/>
              </a:rPr>
              <a:t> of software is the ease at which the software can be changed to meeting the user’s changing requirements</a:t>
            </a:r>
          </a:p>
        </p:txBody>
      </p:sp>
      <p:cxnSp>
        <p:nvCxnSpPr>
          <p:cNvPr id="17" name="Straight Connector 16">
            <a:extLst>
              <a:ext uri="{FF2B5EF4-FFF2-40B4-BE49-F238E27FC236}">
                <a16:creationId xmlns:a16="http://schemas.microsoft.com/office/drawing/2014/main" id="{A5AB46AD-A86C-B411-5C6D-709309DFBE56}"/>
              </a:ext>
            </a:extLst>
          </p:cNvPr>
          <p:cNvCxnSpPr/>
          <p:nvPr/>
        </p:nvCxnSpPr>
        <p:spPr>
          <a:xfrm>
            <a:off x="5807968" y="1371600"/>
            <a:ext cx="0" cy="479370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32DBA78-5A9E-C5B8-53DF-2847EC65B411}"/>
              </a:ext>
            </a:extLst>
          </p:cNvPr>
          <p:cNvSpPr txBox="1"/>
          <p:nvPr/>
        </p:nvSpPr>
        <p:spPr>
          <a:xfrm>
            <a:off x="6744072" y="2967335"/>
            <a:ext cx="4392488" cy="923330"/>
          </a:xfrm>
          <a:prstGeom prst="rect">
            <a:avLst/>
          </a:prstGeom>
          <a:noFill/>
          <a:ln>
            <a:solidFill>
              <a:schemeClr val="tx2">
                <a:lumMod val="75000"/>
                <a:lumOff val="25000"/>
              </a:schemeClr>
            </a:solidFill>
          </a:ln>
        </p:spPr>
        <p:txBody>
          <a:bodyPr wrap="square">
            <a:spAutoFit/>
          </a:bodyPr>
          <a:lstStyle/>
          <a:p>
            <a:r>
              <a:rPr lang="en-GB"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The profitability of the company is therefore tided to the primary value of software… hence it is primary</a:t>
            </a:r>
            <a:endParaRPr lang="en-US" dirty="0">
              <a:solidFill>
                <a:srgbClr val="002060"/>
              </a:solidFill>
            </a:endParaRPr>
          </a:p>
        </p:txBody>
      </p:sp>
    </p:spTree>
    <p:extLst>
      <p:ext uri="{BB962C8B-B14F-4D97-AF65-F5344CB8AC3E}">
        <p14:creationId xmlns:p14="http://schemas.microsoft.com/office/powerpoint/2010/main" val="29263510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Co-location is coupling</a:t>
            </a:r>
          </a:p>
        </p:txBody>
      </p:sp>
      <p:pic>
        <p:nvPicPr>
          <p:cNvPr id="4" name="Picture 3">
            <a:extLst>
              <a:ext uri="{FF2B5EF4-FFF2-40B4-BE49-F238E27FC236}">
                <a16:creationId xmlns:a16="http://schemas.microsoft.com/office/drawing/2014/main" id="{53536A1A-0B53-787F-C2CD-54914C54D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0" y="1844824"/>
            <a:ext cx="4977053" cy="2886691"/>
          </a:xfrm>
          <a:prstGeom prst="rect">
            <a:avLst/>
          </a:prstGeom>
        </p:spPr>
      </p:pic>
      <p:sp>
        <p:nvSpPr>
          <p:cNvPr id="6" name="TextBox 5">
            <a:extLst>
              <a:ext uri="{FF2B5EF4-FFF2-40B4-BE49-F238E27FC236}">
                <a16:creationId xmlns:a16="http://schemas.microsoft.com/office/drawing/2014/main" id="{2D763144-4A40-183A-E8FF-CB72ADD10DF2}"/>
              </a:ext>
            </a:extLst>
          </p:cNvPr>
          <p:cNvSpPr txBox="1"/>
          <p:nvPr/>
        </p:nvSpPr>
        <p:spPr>
          <a:xfrm>
            <a:off x="5951984" y="983994"/>
            <a:ext cx="4608512" cy="1200329"/>
          </a:xfrm>
          <a:prstGeom prst="rect">
            <a:avLst/>
          </a:prstGeom>
          <a:solidFill>
            <a:srgbClr val="76D6FF"/>
          </a:solidFill>
        </p:spPr>
        <p:txBody>
          <a:bodyPr wrap="square" rtlCol="0">
            <a:spAutoFit/>
          </a:bodyPr>
          <a:lstStyle/>
          <a:p>
            <a:pPr algn="l">
              <a:lnSpc>
                <a:spcPct val="90000"/>
              </a:lnSpc>
              <a:spcBef>
                <a:spcPts val="1200"/>
              </a:spcBef>
            </a:pPr>
            <a:r>
              <a:rPr lang="en-US" sz="1600" dirty="0">
                <a:solidFill>
                  <a:schemeClr val="accent6"/>
                </a:solidFill>
              </a:rPr>
              <a:t>Both Policy and Architecture need to make changes to meet new user requirements. Now they end up working in the same module -&gt; merge conflicts. </a:t>
            </a:r>
            <a:r>
              <a:rPr lang="en-US" sz="1600" dirty="0">
                <a:solidFill>
                  <a:schemeClr val="accent6"/>
                </a:solidFill>
                <a:highlight>
                  <a:srgbClr val="00FF00"/>
                </a:highlight>
              </a:rPr>
              <a:t>Changes are difficult – reducing the primary value of the software.</a:t>
            </a:r>
          </a:p>
        </p:txBody>
      </p:sp>
      <p:pic>
        <p:nvPicPr>
          <p:cNvPr id="8" name="Picture 7">
            <a:extLst>
              <a:ext uri="{FF2B5EF4-FFF2-40B4-BE49-F238E27FC236}">
                <a16:creationId xmlns:a16="http://schemas.microsoft.com/office/drawing/2014/main" id="{E7B70F4D-E217-12CA-EC4C-C8B3D27D7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6" y="2996952"/>
            <a:ext cx="3182620" cy="1911350"/>
          </a:xfrm>
          <a:prstGeom prst="rect">
            <a:avLst/>
          </a:prstGeom>
        </p:spPr>
      </p:pic>
      <p:sp>
        <p:nvSpPr>
          <p:cNvPr id="13" name="TextBox 12">
            <a:extLst>
              <a:ext uri="{FF2B5EF4-FFF2-40B4-BE49-F238E27FC236}">
                <a16:creationId xmlns:a16="http://schemas.microsoft.com/office/drawing/2014/main" id="{EA7121B3-F941-2EEB-338D-4184730695F0}"/>
              </a:ext>
            </a:extLst>
          </p:cNvPr>
          <p:cNvSpPr txBox="1"/>
          <p:nvPr/>
        </p:nvSpPr>
        <p:spPr>
          <a:xfrm>
            <a:off x="6744072" y="5273841"/>
            <a:ext cx="4608512" cy="535531"/>
          </a:xfrm>
          <a:prstGeom prst="rect">
            <a:avLst/>
          </a:prstGeom>
          <a:solidFill>
            <a:srgbClr val="7030A0"/>
          </a:solidFill>
        </p:spPr>
        <p:txBody>
          <a:bodyPr wrap="square" rtlCol="0">
            <a:spAutoFit/>
          </a:bodyPr>
          <a:lstStyle/>
          <a:p>
            <a:pPr algn="l">
              <a:lnSpc>
                <a:spcPct val="90000"/>
              </a:lnSpc>
              <a:spcBef>
                <a:spcPts val="1200"/>
              </a:spcBef>
            </a:pPr>
            <a:r>
              <a:rPr lang="en-US" sz="1600" dirty="0">
                <a:solidFill>
                  <a:srgbClr val="FFFF00"/>
                </a:solidFill>
              </a:rPr>
              <a:t>The employee class has so many responsibilities it has a huge fan out.</a:t>
            </a:r>
            <a:endParaRPr lang="en-US" sz="1600" dirty="0">
              <a:solidFill>
                <a:srgbClr val="FFFF00"/>
              </a:solidFill>
              <a:highlight>
                <a:srgbClr val="00FF00"/>
              </a:highlight>
            </a:endParaRPr>
          </a:p>
        </p:txBody>
      </p:sp>
      <p:sp>
        <p:nvSpPr>
          <p:cNvPr id="15" name="TextBox 14">
            <a:extLst>
              <a:ext uri="{FF2B5EF4-FFF2-40B4-BE49-F238E27FC236}">
                <a16:creationId xmlns:a16="http://schemas.microsoft.com/office/drawing/2014/main" id="{C16CE857-930B-BDCC-3FF1-FE197D8EEDF2}"/>
              </a:ext>
            </a:extLst>
          </p:cNvPr>
          <p:cNvSpPr txBox="1"/>
          <p:nvPr/>
        </p:nvSpPr>
        <p:spPr>
          <a:xfrm>
            <a:off x="5999500" y="5930275"/>
            <a:ext cx="6097656" cy="738664"/>
          </a:xfrm>
          <a:prstGeom prst="rect">
            <a:avLst/>
          </a:prstGeom>
          <a:noFill/>
          <a:ln>
            <a:solidFill>
              <a:srgbClr val="FF7E79"/>
            </a:solidFill>
          </a:ln>
        </p:spPr>
        <p:txBody>
          <a:bodyPr wrap="square">
            <a:spAutoFit/>
          </a:bodyPr>
          <a:lstStyle/>
          <a:p>
            <a:pPr>
              <a:spcBef>
                <a:spcPts val="600"/>
              </a:spcBef>
              <a:spcAft>
                <a:spcPts val="600"/>
              </a:spcAft>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If a new report is added to Employee all the dB and Calculation APIs will need to be recompiled when it is deployed. The APIs are coupled together. The co-location of responsibilities couples the Actors.</a:t>
            </a:r>
          </a:p>
        </p:txBody>
      </p:sp>
      <p:sp>
        <p:nvSpPr>
          <p:cNvPr id="16" name="TextBox 15">
            <a:extLst>
              <a:ext uri="{FF2B5EF4-FFF2-40B4-BE49-F238E27FC236}">
                <a16:creationId xmlns:a16="http://schemas.microsoft.com/office/drawing/2014/main" id="{A31547AC-E98E-496A-C539-0D31DBAE4993}"/>
              </a:ext>
            </a:extLst>
          </p:cNvPr>
          <p:cNvSpPr txBox="1"/>
          <p:nvPr/>
        </p:nvSpPr>
        <p:spPr>
          <a:xfrm>
            <a:off x="7715608" y="2413281"/>
            <a:ext cx="4392568" cy="523220"/>
          </a:xfrm>
          <a:prstGeom prst="rect">
            <a:avLst/>
          </a:prstGeom>
          <a:noFill/>
          <a:ln>
            <a:solidFill>
              <a:srgbClr val="FF7E79"/>
            </a:solidFill>
          </a:ln>
        </p:spPr>
        <p:txBody>
          <a:bodyPr wrap="square">
            <a:spAutoFit/>
          </a:bodyPr>
          <a:lstStyle/>
          <a:p>
            <a:pPr>
              <a:spcBef>
                <a:spcPts val="600"/>
              </a:spcBef>
              <a:spcAft>
                <a:spcPts val="600"/>
              </a:spcAft>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These classes depend upon the Employee class and also affected by all those dependences.</a:t>
            </a:r>
          </a:p>
        </p:txBody>
      </p:sp>
      <p:sp>
        <p:nvSpPr>
          <p:cNvPr id="19" name="TextBox 18">
            <a:extLst>
              <a:ext uri="{FF2B5EF4-FFF2-40B4-BE49-F238E27FC236}">
                <a16:creationId xmlns:a16="http://schemas.microsoft.com/office/drawing/2014/main" id="{FAA78CE8-14C2-B1AB-7AC5-629EE9DD32B7}"/>
              </a:ext>
            </a:extLst>
          </p:cNvPr>
          <p:cNvSpPr txBox="1"/>
          <p:nvPr/>
        </p:nvSpPr>
        <p:spPr>
          <a:xfrm>
            <a:off x="713114" y="5637887"/>
            <a:ext cx="3456384" cy="584775"/>
          </a:xfrm>
          <a:prstGeom prst="rect">
            <a:avLst/>
          </a:prstGeom>
          <a:solidFill>
            <a:schemeClr val="accent6">
              <a:lumMod val="20000"/>
              <a:lumOff val="80000"/>
            </a:schemeClr>
          </a:solidFill>
          <a:ln>
            <a:solidFill>
              <a:srgbClr val="FF7E79"/>
            </a:solidFill>
          </a:ln>
        </p:spPr>
        <p:txBody>
          <a:bodyPr wrap="square">
            <a:spAutoFit/>
          </a:bodyPr>
          <a:lstStyle/>
          <a:p>
            <a:pPr>
              <a:spcBef>
                <a:spcPts val="600"/>
              </a:spcBef>
              <a:spcAft>
                <a:spcPts val="600"/>
              </a:spcAft>
            </a:pPr>
            <a:r>
              <a:rPr lang="en-GB" sz="1600" dirty="0">
                <a:solidFill>
                  <a:srgbClr val="FF2F92"/>
                </a:solidFill>
                <a:effectLst/>
                <a:latin typeface="Calibri" panose="020F0502020204030204" pitchFamily="34" charset="0"/>
                <a:ea typeface="Times New Roman" panose="02020603050405020304" pitchFamily="18" charset="0"/>
                <a:cs typeface="Times New Roman" panose="02020603050405020304" pitchFamily="18" charset="0"/>
              </a:rPr>
              <a:t>You can reduce the fan-out by reducing the responsibilities of the class</a:t>
            </a:r>
          </a:p>
        </p:txBody>
      </p:sp>
    </p:spTree>
    <p:extLst>
      <p:ext uri="{BB962C8B-B14F-4D97-AF65-F5344CB8AC3E}">
        <p14:creationId xmlns:p14="http://schemas.microsoft.com/office/powerpoint/2010/main" val="27272441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Sharing a functional class</a:t>
            </a:r>
          </a:p>
        </p:txBody>
      </p:sp>
      <p:sp>
        <p:nvSpPr>
          <p:cNvPr id="6" name="TextBox 5">
            <a:extLst>
              <a:ext uri="{FF2B5EF4-FFF2-40B4-BE49-F238E27FC236}">
                <a16:creationId xmlns:a16="http://schemas.microsoft.com/office/drawing/2014/main" id="{2D763144-4A40-183A-E8FF-CB72ADD10DF2}"/>
              </a:ext>
            </a:extLst>
          </p:cNvPr>
          <p:cNvSpPr txBox="1"/>
          <p:nvPr/>
        </p:nvSpPr>
        <p:spPr>
          <a:xfrm>
            <a:off x="4655840" y="2204864"/>
            <a:ext cx="4608512" cy="535531"/>
          </a:xfrm>
          <a:prstGeom prst="rect">
            <a:avLst/>
          </a:prstGeom>
          <a:solidFill>
            <a:schemeClr val="accent1"/>
          </a:solidFill>
        </p:spPr>
        <p:txBody>
          <a:bodyPr wrap="square" rtlCol="0">
            <a:spAutoFit/>
          </a:bodyPr>
          <a:lstStyle/>
          <a:p>
            <a:pPr algn="l">
              <a:lnSpc>
                <a:spcPct val="90000"/>
              </a:lnSpc>
              <a:spcBef>
                <a:spcPts val="1200"/>
              </a:spcBef>
            </a:pPr>
            <a:r>
              <a:rPr lang="en-US" sz="1600" dirty="0">
                <a:solidFill>
                  <a:schemeClr val="accent6"/>
                </a:solidFill>
              </a:rPr>
              <a:t>This Total class does the same thing for both Operators and Policy Actors</a:t>
            </a:r>
            <a:endParaRPr lang="en-US" sz="1600" dirty="0">
              <a:solidFill>
                <a:schemeClr val="accent6"/>
              </a:solidFill>
              <a:highlight>
                <a:srgbClr val="00FF00"/>
              </a:highlight>
            </a:endParaRPr>
          </a:p>
        </p:txBody>
      </p:sp>
      <p:pic>
        <p:nvPicPr>
          <p:cNvPr id="3" name="Picture 2">
            <a:extLst>
              <a:ext uri="{FF2B5EF4-FFF2-40B4-BE49-F238E27FC236}">
                <a16:creationId xmlns:a16="http://schemas.microsoft.com/office/drawing/2014/main" id="{480F33FE-D1F2-0201-613D-8F333D139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432" y="1556792"/>
            <a:ext cx="3079115" cy="2087880"/>
          </a:xfrm>
          <a:prstGeom prst="rect">
            <a:avLst/>
          </a:prstGeom>
        </p:spPr>
      </p:pic>
      <p:pic>
        <p:nvPicPr>
          <p:cNvPr id="5" name="Picture 4">
            <a:extLst>
              <a:ext uri="{FF2B5EF4-FFF2-40B4-BE49-F238E27FC236}">
                <a16:creationId xmlns:a16="http://schemas.microsoft.com/office/drawing/2014/main" id="{1B3D27E4-B94B-6D7E-E4F8-9B4B6D5B70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694" y="4005064"/>
            <a:ext cx="3112135" cy="2041525"/>
          </a:xfrm>
          <a:prstGeom prst="rect">
            <a:avLst/>
          </a:prstGeom>
        </p:spPr>
      </p:pic>
      <p:sp>
        <p:nvSpPr>
          <p:cNvPr id="7" name="TextBox 6">
            <a:extLst>
              <a:ext uri="{FF2B5EF4-FFF2-40B4-BE49-F238E27FC236}">
                <a16:creationId xmlns:a16="http://schemas.microsoft.com/office/drawing/2014/main" id="{D7E9EC90-6325-53F7-9CF5-B166FC610A8B}"/>
              </a:ext>
            </a:extLst>
          </p:cNvPr>
          <p:cNvSpPr txBox="1"/>
          <p:nvPr/>
        </p:nvSpPr>
        <p:spPr>
          <a:xfrm>
            <a:off x="4676192" y="3429000"/>
            <a:ext cx="4608512" cy="535531"/>
          </a:xfrm>
          <a:prstGeom prst="rect">
            <a:avLst/>
          </a:prstGeom>
          <a:solidFill>
            <a:schemeClr val="tx1">
              <a:lumMod val="65000"/>
              <a:lumOff val="35000"/>
            </a:schemeClr>
          </a:solidFill>
        </p:spPr>
        <p:txBody>
          <a:bodyPr wrap="square" rtlCol="0">
            <a:spAutoFit/>
          </a:bodyPr>
          <a:lstStyle/>
          <a:p>
            <a:pPr algn="l">
              <a:lnSpc>
                <a:spcPct val="90000"/>
              </a:lnSpc>
              <a:spcBef>
                <a:spcPts val="1200"/>
              </a:spcBef>
            </a:pPr>
            <a:r>
              <a:rPr lang="en-US" sz="1600" dirty="0">
                <a:solidFill>
                  <a:srgbClr val="D883FF"/>
                </a:solidFill>
              </a:rPr>
              <a:t>Think of DRY (Do not repeat yourself!) and reuse the Total class.</a:t>
            </a:r>
            <a:endParaRPr lang="en-US" sz="1600" dirty="0">
              <a:solidFill>
                <a:srgbClr val="D883FF"/>
              </a:solidFill>
              <a:highlight>
                <a:srgbClr val="00FF00"/>
              </a:highlight>
            </a:endParaRPr>
          </a:p>
        </p:txBody>
      </p:sp>
      <p:sp>
        <p:nvSpPr>
          <p:cNvPr id="9" name="TextBox 8">
            <a:extLst>
              <a:ext uri="{FF2B5EF4-FFF2-40B4-BE49-F238E27FC236}">
                <a16:creationId xmlns:a16="http://schemas.microsoft.com/office/drawing/2014/main" id="{9550B9B9-5E4C-3E5F-300B-9AACBE66E964}"/>
              </a:ext>
            </a:extLst>
          </p:cNvPr>
          <p:cNvSpPr txBox="1"/>
          <p:nvPr/>
        </p:nvSpPr>
        <p:spPr>
          <a:xfrm>
            <a:off x="4676192" y="4797795"/>
            <a:ext cx="4608512" cy="978729"/>
          </a:xfrm>
          <a:prstGeom prst="rect">
            <a:avLst/>
          </a:prstGeom>
          <a:solidFill>
            <a:schemeClr val="accent2">
              <a:lumMod val="75000"/>
            </a:schemeClr>
          </a:solidFill>
        </p:spPr>
        <p:txBody>
          <a:bodyPr wrap="square" rtlCol="0">
            <a:spAutoFit/>
          </a:bodyPr>
          <a:lstStyle/>
          <a:p>
            <a:pPr algn="l">
              <a:lnSpc>
                <a:spcPct val="90000"/>
              </a:lnSpc>
              <a:spcBef>
                <a:spcPts val="1200"/>
              </a:spcBef>
            </a:pPr>
            <a:r>
              <a:rPr lang="en-US" sz="1600" dirty="0">
                <a:solidFill>
                  <a:schemeClr val="accent1">
                    <a:lumMod val="60000"/>
                    <a:lumOff val="40000"/>
                  </a:schemeClr>
                </a:solidFill>
              </a:rPr>
              <a:t>Now the classes are coupled… soon Policy and Operations Actors </a:t>
            </a:r>
            <a:r>
              <a:rPr lang="en-US" sz="1600" dirty="0">
                <a:solidFill>
                  <a:schemeClr val="accent1">
                    <a:lumMod val="60000"/>
                    <a:lumOff val="40000"/>
                  </a:schemeClr>
                </a:solidFill>
                <a:highlight>
                  <a:srgbClr val="00FF00"/>
                </a:highlight>
              </a:rPr>
              <a:t>requirements diverge </a:t>
            </a:r>
            <a:r>
              <a:rPr lang="en-US" sz="1600" dirty="0">
                <a:solidFill>
                  <a:schemeClr val="accent1">
                    <a:lumMod val="60000"/>
                    <a:lumOff val="40000"/>
                  </a:schemeClr>
                </a:solidFill>
              </a:rPr>
              <a:t>and one change in Operations will break Policy – we end up with </a:t>
            </a:r>
            <a:r>
              <a:rPr lang="en-US" sz="1600" dirty="0">
                <a:solidFill>
                  <a:schemeClr val="accent1">
                    <a:lumMod val="60000"/>
                    <a:lumOff val="40000"/>
                  </a:schemeClr>
                </a:solidFill>
                <a:highlight>
                  <a:srgbClr val="00FF00"/>
                </a:highlight>
              </a:rPr>
              <a:t>Fragility</a:t>
            </a:r>
          </a:p>
        </p:txBody>
      </p:sp>
    </p:spTree>
    <p:extLst>
      <p:ext uri="{BB962C8B-B14F-4D97-AF65-F5344CB8AC3E}">
        <p14:creationId xmlns:p14="http://schemas.microsoft.com/office/powerpoint/2010/main" val="37554870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SRP</a:t>
            </a:r>
          </a:p>
        </p:txBody>
      </p:sp>
      <p:sp>
        <p:nvSpPr>
          <p:cNvPr id="8" name="TextBox 7">
            <a:extLst>
              <a:ext uri="{FF2B5EF4-FFF2-40B4-BE49-F238E27FC236}">
                <a16:creationId xmlns:a16="http://schemas.microsoft.com/office/drawing/2014/main" id="{319A4FAC-AE09-9FDA-F94F-8E5F1F155B52}"/>
              </a:ext>
            </a:extLst>
          </p:cNvPr>
          <p:cNvSpPr txBox="1"/>
          <p:nvPr/>
        </p:nvSpPr>
        <p:spPr>
          <a:xfrm>
            <a:off x="479376" y="1556792"/>
            <a:ext cx="10297144" cy="584775"/>
          </a:xfrm>
          <a:prstGeom prst="rect">
            <a:avLst/>
          </a:prstGeom>
          <a:noFill/>
        </p:spPr>
        <p:txBody>
          <a:bodyPr wrap="square">
            <a:spAutoFit/>
          </a:bodyPr>
          <a:lstStyle/>
          <a:p>
            <a:pPr>
              <a:spcBef>
                <a:spcPts val="600"/>
              </a:spcBef>
              <a:spcAft>
                <a:spcPts val="600"/>
              </a:spcAft>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The SRP states that a module should have one… and only one reason to change. One and only one responsibility. Gather together things that change for the same reasons and separate things that change for different reasons.</a:t>
            </a:r>
          </a:p>
        </p:txBody>
      </p:sp>
      <p:pic>
        <p:nvPicPr>
          <p:cNvPr id="10" name="Picture 9">
            <a:extLst>
              <a:ext uri="{FF2B5EF4-FFF2-40B4-BE49-F238E27FC236}">
                <a16:creationId xmlns:a16="http://schemas.microsoft.com/office/drawing/2014/main" id="{C8E49AD4-1640-FAEA-54AD-884AC418E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996952"/>
            <a:ext cx="4429433" cy="2603738"/>
          </a:xfrm>
          <a:prstGeom prst="rect">
            <a:avLst/>
          </a:prstGeom>
        </p:spPr>
      </p:pic>
      <p:sp>
        <p:nvSpPr>
          <p:cNvPr id="11" name="TextBox 10">
            <a:extLst>
              <a:ext uri="{FF2B5EF4-FFF2-40B4-BE49-F238E27FC236}">
                <a16:creationId xmlns:a16="http://schemas.microsoft.com/office/drawing/2014/main" id="{27DD3242-BAA8-85B2-064E-76C2FF273251}"/>
              </a:ext>
            </a:extLst>
          </p:cNvPr>
          <p:cNvSpPr txBox="1"/>
          <p:nvPr/>
        </p:nvSpPr>
        <p:spPr>
          <a:xfrm>
            <a:off x="1703512" y="2683020"/>
            <a:ext cx="3118161" cy="313932"/>
          </a:xfrm>
          <a:prstGeom prst="rect">
            <a:avLst/>
          </a:prstGeom>
          <a:noFill/>
          <a:ln>
            <a:solidFill>
              <a:srgbClr val="FF0000"/>
            </a:solidFill>
          </a:ln>
        </p:spPr>
        <p:txBody>
          <a:bodyPr wrap="none" rtlCol="0">
            <a:spAutoFit/>
          </a:bodyPr>
          <a:lstStyle/>
          <a:p>
            <a:pPr algn="l">
              <a:lnSpc>
                <a:spcPct val="90000"/>
              </a:lnSpc>
              <a:spcBef>
                <a:spcPts val="1200"/>
              </a:spcBef>
            </a:pPr>
            <a:r>
              <a:rPr lang="en-US" sz="1600" dirty="0">
                <a:solidFill>
                  <a:schemeClr val="tx2"/>
                </a:solidFill>
              </a:rPr>
              <a:t>First – define who the actors are</a:t>
            </a:r>
          </a:p>
        </p:txBody>
      </p:sp>
    </p:spTree>
    <p:extLst>
      <p:ext uri="{BB962C8B-B14F-4D97-AF65-F5344CB8AC3E}">
        <p14:creationId xmlns:p14="http://schemas.microsoft.com/office/powerpoint/2010/main" val="48689142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DFS" val="k4TfZQJh"/>
  <p:tag name="ARTICULATE_SLIDE_COUNT" val="23"/>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FS">
  <a:themeElements>
    <a:clrScheme name="Custom 33">
      <a:dk1>
        <a:srgbClr val="000000"/>
      </a:dk1>
      <a:lt1>
        <a:sysClr val="window" lastClr="FFFFFF"/>
      </a:lt1>
      <a:dk2>
        <a:srgbClr val="232241"/>
      </a:dk2>
      <a:lt2>
        <a:srgbClr val="C7C8CF"/>
      </a:lt2>
      <a:accent1>
        <a:srgbClr val="FCB116"/>
      </a:accent1>
      <a:accent2>
        <a:srgbClr val="EC6B29"/>
      </a:accent2>
      <a:accent3>
        <a:srgbClr val="9191A0"/>
      </a:accent3>
      <a:accent4>
        <a:srgbClr val="25B680"/>
      </a:accent4>
      <a:accent5>
        <a:srgbClr val="00A5E0"/>
      </a:accent5>
      <a:accent6>
        <a:srgbClr val="5B5A71"/>
      </a:accent6>
      <a:hlink>
        <a:srgbClr val="00A5E0"/>
      </a:hlink>
      <a:folHlink>
        <a:srgbClr val="5B5A71"/>
      </a:folHlink>
    </a:clrScheme>
    <a:fontScheme name="Custom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none" rtlCol="0" anchor="ctr">
        <a:spAutoFit/>
      </a:bodyPr>
      <a:lstStyle>
        <a:defPPr algn="ctr">
          <a:lnSpc>
            <a:spcPct val="90000"/>
          </a:lnSpc>
          <a:spcBef>
            <a:spcPts val="1200"/>
          </a:spcBef>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lnSpc>
            <a:spcPct val="90000"/>
          </a:lnSpc>
          <a:spcBef>
            <a:spcPts val="1200"/>
          </a:spcBef>
          <a:defRPr sz="2000" dirty="0" smtClean="0">
            <a:solidFill>
              <a:schemeClr val="tx2"/>
            </a:solidFill>
          </a:defRPr>
        </a:defPPr>
      </a:lstStyle>
    </a:txDef>
  </a:objectDefaults>
  <a:extraClrSchemeLst/>
  <a:extLst>
    <a:ext uri="{05A4C25C-085E-4340-85A3-A5531E510DB2}">
      <thm15:themeFamily xmlns:thm15="http://schemas.microsoft.com/office/thememl/2012/main" name="Discover Template" id="{ED19F476-CD5F-8C4E-9F8C-C509FFE511F9}" vid="{88A40036-3A69-984C-8C67-1BAF72EFEA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F82FE1962BF246BB3FD51399502091" ma:contentTypeVersion="4" ma:contentTypeDescription="Create a new document." ma:contentTypeScope="" ma:versionID="a8c673c98f8b2fb74a666da82b1c2089">
  <xsd:schema xmlns:xsd="http://www.w3.org/2001/XMLSchema" xmlns:xs="http://www.w3.org/2001/XMLSchema" xmlns:p="http://schemas.microsoft.com/office/2006/metadata/properties" xmlns:ns2="87a905cf-b897-4a15-b4dd-a8e6e281c28b" xmlns:ns3="846e726d-930d-4acb-bd80-f2077a598691" targetNamespace="http://schemas.microsoft.com/office/2006/metadata/properties" ma:root="true" ma:fieldsID="5fda6c7244f85a62871e6aeadce43f09" ns2:_="" ns3:_="">
    <xsd:import namespace="87a905cf-b897-4a15-b4dd-a8e6e281c28b"/>
    <xsd:import namespace="846e726d-930d-4acb-bd80-f2077a5986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a905cf-b897-4a15-b4dd-a8e6e281c2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6e726d-930d-4acb-bd80-f2077a5986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846e726d-930d-4acb-bd80-f2077a598691">
      <UserInfo>
        <DisplayName>Rohit Rahim</DisplayName>
        <AccountId>76190</AccountId>
        <AccountType/>
      </UserInfo>
      <UserInfo>
        <DisplayName>Leo Zhang</DisplayName>
        <AccountId>76198</AccountId>
        <AccountType/>
      </UserInfo>
      <UserInfo>
        <DisplayName>Ebony Cherry</DisplayName>
        <AccountId>76895</AccountId>
        <AccountType/>
      </UserInfo>
      <UserInfo>
        <DisplayName>Joan Castro</DisplayName>
        <AccountId>76253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E2D35C-61C5-4F1E-A268-B370BE907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a905cf-b897-4a15-b4dd-a8e6e281c28b"/>
    <ds:schemaRef ds:uri="846e726d-930d-4acb-bd80-f2077a5986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26828B-8021-40B0-BE6F-5F8BAA7A8160}">
  <ds:schemaRefs>
    <ds:schemaRef ds:uri="http://schemas.microsoft.com/office/2006/metadata/properties"/>
    <ds:schemaRef ds:uri="http://schemas.microsoft.com/office/infopath/2007/PartnerControls"/>
    <ds:schemaRef ds:uri="846e726d-930d-4acb-bd80-f2077a598691"/>
  </ds:schemaRefs>
</ds:datastoreItem>
</file>

<file path=customXml/itemProps3.xml><?xml version="1.0" encoding="utf-8"?>
<ds:datastoreItem xmlns:ds="http://schemas.openxmlformats.org/officeDocument/2006/customXml" ds:itemID="{07F4FCAA-B58A-4119-AACD-7D2BC6BC45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DFS</Template>
  <TotalTime>10579</TotalTime>
  <Words>661</Words>
  <Application>Microsoft Macintosh PowerPoint</Application>
  <PresentationFormat>Widescreen</PresentationFormat>
  <Paragraphs>52</Paragraphs>
  <Slides>11</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DFS</vt:lpstr>
      <vt:lpstr>8 – Clean Code – Single Responsibility Principle (SRP)</vt:lpstr>
      <vt:lpstr>Object Orientated Design is all about Dependency Management</vt:lpstr>
      <vt:lpstr>Single Responsibility Principle</vt:lpstr>
      <vt:lpstr>It’s all about the users</vt:lpstr>
      <vt:lpstr>A Responsibility is….</vt:lpstr>
      <vt:lpstr>The two values of software</vt:lpstr>
      <vt:lpstr>Co-location is coupling</vt:lpstr>
      <vt:lpstr>Sharing a functional class</vt:lpstr>
      <vt:lpstr>SRP</vt:lpstr>
      <vt:lpstr>What are our options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Orange</dc:title>
  <dc:creator>Rupert Waldron</dc:creator>
  <cp:lastModifiedBy>Rupert Waldron</cp:lastModifiedBy>
  <cp:revision>48</cp:revision>
  <dcterms:created xsi:type="dcterms:W3CDTF">2022-08-24T15:23:13Z</dcterms:created>
  <dcterms:modified xsi:type="dcterms:W3CDTF">2022-10-28T05:32:29Z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D6DB954F-EBBA-4914-8ADB-B211F7966D93</vt:lpwstr>
  </property>
  <property fmtid="{D5CDD505-2E9C-101B-9397-08002B2CF9AE}" pid="3" name="ArticulatePath">
    <vt:lpwstr>16X9 Corporate PowerPoint Template Oct 2020_v1</vt:lpwstr>
  </property>
  <property fmtid="{D5CDD505-2E9C-101B-9397-08002B2CF9AE}" pid="4" name="ContentTypeId">
    <vt:lpwstr>0x01010039F82FE1962BF246BB3FD51399502091</vt:lpwstr>
  </property>
</Properties>
</file>